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horzBarState="maximized">
    <p:restoredLeft sz="20740" autoAdjust="0"/>
    <p:restoredTop sz="94660"/>
  </p:normalViewPr>
  <p:slideViewPr>
    <p:cSldViewPr>
      <p:cViewPr varScale="1">
        <p:scale>
          <a:sx n="52" d="100"/>
          <a:sy n="52" d="100"/>
        </p:scale>
        <p:origin x="11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800" b="0">
              <a:solidFill>
                <a:schemeClr val="accent1">
                  <a:lumMod val="75000"/>
                </a:schemeClr>
              </a:solidFill>
              <a:latin typeface="Franklin Gothic Demi Cond" pitchFamily="34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Родные языки на территории субъектов Российской Федерации в 2018-19 учебном году </c:v>
                </c:pt>
              </c:strCache>
            </c:strRef>
          </c:tx>
          <c:dLbls>
            <c:dLbl>
              <c:idx val="0"/>
              <c:layout>
                <c:manualLayout>
                  <c:x val="-0.14450908914163507"/>
                  <c:y val="5.3172932774273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02-4655-B83F-D9C479ADDA9E}"/>
                </c:ext>
              </c:extLst>
            </c:dLbl>
            <c:dLbl>
              <c:idx val="1"/>
              <c:layout>
                <c:manualLayout>
                  <c:x val="0.15110236220472442"/>
                  <c:y val="-0.14863060482991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02-4655-B83F-D9C479ADDA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latin typeface="Albertus Extra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Родной русский язык</c:v>
                </c:pt>
                <c:pt idx="1">
                  <c:v>Языки народов Российской Федерации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02-4655-B83F-D9C479ADD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193508797511426"/>
          <c:y val="0.29653872477817966"/>
          <c:w val="0.29645997375328081"/>
          <c:h val="0.35237854230188409"/>
        </c:manualLayout>
      </c:layout>
      <c:overlay val="0"/>
      <c:txPr>
        <a:bodyPr/>
        <a:lstStyle/>
        <a:p>
          <a:pPr>
            <a:defRPr sz="1800" b="0">
              <a:latin typeface="Franklin Gothic Demi Cond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defRPr>
            </a:pPr>
            <a:r>
              <a:rPr lang="ru-RU" sz="2800" b="0" dirty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75 родных языков народов Российской Федерации, в числе которых: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75 родных языков народов Российской Федерации </c:v>
                </c:pt>
              </c:strCache>
            </c:strRef>
          </c:tx>
          <c:dLbls>
            <c:dLbl>
              <c:idx val="0"/>
              <c:layout>
                <c:manualLayout>
                  <c:x val="-0.13219324146981629"/>
                  <c:y val="9.270969206439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3F-4BF6-8371-3AE19D99ED0F}"/>
                </c:ext>
              </c:extLst>
            </c:dLbl>
            <c:dLbl>
              <c:idx val="1"/>
              <c:layout>
                <c:manualLayout>
                  <c:x val="0.12023214980071935"/>
                  <c:y val="-0.119542958875625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3F-4BF6-8371-3AE19D99ED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latin typeface="Albertus Extra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Государственные языки других стран</c:v>
                </c:pt>
                <c:pt idx="1">
                  <c:v>Языки коренных малочисленных народов Российской Федерации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3F-4BF6-8371-3AE19D99E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638196267133275"/>
          <c:y val="0.31994901801034459"/>
          <c:w val="0.334358778069408"/>
          <c:h val="0.37087991594898234"/>
        </c:manualLayout>
      </c:layout>
      <c:overlay val="0"/>
      <c:txPr>
        <a:bodyPr/>
        <a:lstStyle/>
        <a:p>
          <a:pPr>
            <a:defRPr sz="2000">
              <a:latin typeface="Franklin Gothic Demi Cond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Республика Башкортостан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lbertus Extra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Субъекты Российской Федерации  по количеству обучающихся родным языкам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483248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9C-4712-8EDD-D8175ABE01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 Дагестан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lbertus Extra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Субъекты Российской Федерации  по количеству обучающихся родным языкам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333519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9C-4712-8EDD-D8175ABE01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Республика Татарстан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lbertus Extra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Субъекты Российской Федерации  по количеству обучающихся родным языкам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289411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9C-4712-8EDD-D8175ABE015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Чеченская Республика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lbertus Extra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Субъекты Российской Федерации  по количеству обучающихся родным языкам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280444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9C-4712-8EDD-D8175ABE0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0400"/>
        <c:axId val="7751936"/>
      </c:barChart>
      <c:catAx>
        <c:axId val="775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Franklin Gothic Demi Cond" pitchFamily="34" charset="0"/>
              </a:defRPr>
            </a:pPr>
            <a:endParaRPr lang="ru-RU"/>
          </a:p>
        </c:txPr>
        <c:crossAx val="7751936"/>
        <c:crosses val="autoZero"/>
        <c:auto val="1"/>
        <c:lblAlgn val="ctr"/>
        <c:lblOffset val="100"/>
        <c:noMultiLvlLbl val="0"/>
      </c:catAx>
      <c:valAx>
        <c:axId val="77519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75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72146884417227"/>
          <c:y val="0.16639428224595812"/>
          <c:w val="0.32901927189656849"/>
          <c:h val="0.6874431696590011"/>
        </c:manualLayout>
      </c:layout>
      <c:overlay val="0"/>
      <c:txPr>
        <a:bodyPr/>
        <a:lstStyle/>
        <a:p>
          <a:pPr>
            <a:defRPr sz="2400">
              <a:latin typeface="Franklin Gothic Demi Cond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defRPr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ЯЗЫКИ КОРЕННЫХ МАЛОЧИСЛЕННЫХ НАРОДОВ РОССИЙСКОЙ ФЕДЕРАЦИИ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ЯЗЫКИ КОРЕННЫХ МАЛОЧИСЛЕННЫХ НАРОДОВ РОССИЙСКОЙ ФЕДЕРАЦИИ
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lbertus Extra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ненецкий язык</c:v>
                </c:pt>
                <c:pt idx="1">
                  <c:v>абазинский язык</c:v>
                </c:pt>
                <c:pt idx="2">
                  <c:v>эвенкийский язык </c:v>
                </c:pt>
                <c:pt idx="3">
                  <c:v>хантыйский язык </c:v>
                </c:pt>
                <c:pt idx="4">
                  <c:v>эвенский язык </c:v>
                </c:pt>
                <c:pt idx="5">
                  <c:v>чукотский язык </c:v>
                </c:pt>
                <c:pt idx="6">
                  <c:v>нанайский язык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5689</c:v>
                </c:pt>
                <c:pt idx="1">
                  <c:v>3556</c:v>
                </c:pt>
                <c:pt idx="2">
                  <c:v>2650</c:v>
                </c:pt>
                <c:pt idx="3">
                  <c:v>2332</c:v>
                </c:pt>
                <c:pt idx="4">
                  <c:v>1921</c:v>
                </c:pt>
                <c:pt idx="5">
                  <c:v>1579</c:v>
                </c:pt>
                <c:pt idx="6">
                  <c:v>1095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D4-4913-ADC3-C6C6AE23D2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529709827938173"/>
          <c:y val="0.25841871682979578"/>
          <c:w val="0.245443642461359"/>
          <c:h val="0.56307423976012116"/>
        </c:manualLayout>
      </c:layout>
      <c:overlay val="0"/>
      <c:txPr>
        <a:bodyPr/>
        <a:lstStyle/>
        <a:p>
          <a:pPr>
            <a:defRPr sz="1800">
              <a:latin typeface="Franklin Gothic Demi Cond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defRPr>
            </a:pPr>
            <a:r>
              <a:rPr lang="ru-RU" sz="2000" b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Количество изучающих государственные языки других стран в образовательных организациях Российской Федерации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Изучение государственных языков других стран в образовательных организациях Российской Федерации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744434723437349"/>
                  <c:y val="0.101710435474145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74-4539-90AC-2F46CEF64732}"/>
                </c:ext>
              </c:extLst>
            </c:dLbl>
            <c:dLbl>
              <c:idx val="1"/>
              <c:layout>
                <c:manualLayout>
                  <c:x val="0.13992454068241469"/>
                  <c:y val="-0.1053861413827155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000">
                      <a:latin typeface="Albertus Extra Bold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74-4539-90AC-2F46CEF6473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Albertus Extra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Число изучающих государственные языки других стран в образовательных организациях Российской Федерации </c:v>
                </c:pt>
                <c:pt idx="1">
                  <c:v>Общее число изучающих родные языки в образовательных организациях Российской Федерации 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0.33</c:v>
                </c:pt>
                <c:pt idx="1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74-4539-90AC-2F46CEF64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794825993972971"/>
          <c:y val="0.23813488075366829"/>
          <c:w val="0.3289035919121221"/>
          <c:h val="0.74452917580640932"/>
        </c:manualLayout>
      </c:layout>
      <c:overlay val="0"/>
      <c:txPr>
        <a:bodyPr/>
        <a:lstStyle/>
        <a:p>
          <a:pPr>
            <a:defRPr sz="1800">
              <a:latin typeface="Franklin Gothic Demi Cond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8911" cy="61926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4000" dirty="0">
              <a:solidFill>
                <a:srgbClr val="FF0000"/>
              </a:solidFill>
              <a:latin typeface="Arial Narrow" pitchFamily="34" charset="0"/>
              <a:cs typeface="AngsanaUPC" pitchFamily="18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6298" y="4653136"/>
            <a:ext cx="6400800" cy="129614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Constantia" panose="02030602050306030303" pitchFamily="18" charset="0"/>
              </a:rPr>
              <a:t>Институт развития родных языков народов Российской Федерации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6" t="3834" r="11590" b="8491"/>
          <a:stretch/>
        </p:blipFill>
        <p:spPr>
          <a:xfrm>
            <a:off x="1835696" y="764704"/>
            <a:ext cx="5517386" cy="351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74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283475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007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769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ГОСУДАРСТВЕННЫЕ ЯЗЫКИ ДРУГИХ СТРАН НА ТЕРРИТОРИИ РОССИЙСКОЙ ФЕДЕРАЦИИ</a:t>
            </a:r>
          </a:p>
          <a:p>
            <a:pPr marL="0" indent="0" algn="ctr">
              <a:buNone/>
            </a:pPr>
            <a:endParaRPr lang="ru-RU" dirty="0">
              <a:latin typeface="Franklin Gothic Demi Cond" pitchFamily="34" charset="0"/>
            </a:endParaRPr>
          </a:p>
          <a:p>
            <a:pPr marL="0" indent="0" algn="ctr">
              <a:buNone/>
            </a:pPr>
            <a:r>
              <a:rPr lang="ru-RU" dirty="0">
                <a:latin typeface="Franklin Gothic Demi Cond" pitchFamily="34" charset="0"/>
              </a:rPr>
              <a:t>Согласно федеральному мониторингу, в субъектах Российской Федерации в качестве родных изучаются 12 языков, являющихся государственными языками других стран;</a:t>
            </a:r>
          </a:p>
          <a:p>
            <a:pPr marL="0" indent="0" algn="ctr">
              <a:buNone/>
            </a:pPr>
            <a:r>
              <a:rPr lang="ru-RU" dirty="0">
                <a:latin typeface="Franklin Gothic Demi Cond" pitchFamily="34" charset="0"/>
              </a:rPr>
              <a:t>на сегодняшний день их правовой статус остается неопределенным</a:t>
            </a:r>
          </a:p>
        </p:txBody>
      </p:sp>
    </p:spTree>
    <p:extLst>
      <p:ext uri="{BB962C8B-B14F-4D97-AF65-F5344CB8AC3E}">
        <p14:creationId xmlns:p14="http://schemas.microsoft.com/office/powerpoint/2010/main" val="408464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>
                <a:latin typeface="Franklin Gothic Demi Cond" pitchFamily="34" charset="0"/>
              </a:rPr>
              <a:t>Это</a:t>
            </a:r>
          </a:p>
          <a:p>
            <a:pPr marL="0" indent="0" algn="ctr">
              <a:buNone/>
            </a:pPr>
            <a:r>
              <a:rPr lang="ru-RU" sz="4800" dirty="0">
                <a:latin typeface="Franklin Gothic Demi Cond" pitchFamily="34" charset="0"/>
              </a:rPr>
              <a:t>ассирийский,                армянский, белорусский,            болгарский, греческий,            грузинский, казахский,       латышский, немецкий,    польский, украинский, финский            языки</a:t>
            </a:r>
          </a:p>
        </p:txBody>
      </p:sp>
    </p:spTree>
    <p:extLst>
      <p:ext uri="{BB962C8B-B14F-4D97-AF65-F5344CB8AC3E}">
        <p14:creationId xmlns:p14="http://schemas.microsoft.com/office/powerpoint/2010/main" val="2832251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493982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0492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>
              <a:latin typeface="Franklin Gothic Demi Cond" pitchFamily="34" charset="0"/>
            </a:endParaRPr>
          </a:p>
          <a:p>
            <a:pPr marL="0" indent="0" algn="ctr">
              <a:buNone/>
            </a:pPr>
            <a:r>
              <a:rPr lang="ru-RU" sz="4800" dirty="0">
                <a:latin typeface="Franklin Gothic Demi Cond" pitchFamily="34" charset="0"/>
              </a:rPr>
              <a:t>Обучение на родном языке в образовательных организациях  Российской Федерации ведется на 14 родных языках,                    не считая русского</a:t>
            </a:r>
          </a:p>
        </p:txBody>
      </p:sp>
    </p:spTree>
    <p:extLst>
      <p:ext uri="{BB962C8B-B14F-4D97-AF65-F5344CB8AC3E}">
        <p14:creationId xmlns:p14="http://schemas.microsoft.com/office/powerpoint/2010/main" val="3502384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УЧИТЕЛЯ РОДНЫХ ЯЗЫКОВ И ЛИТЕРАТУРЫ</a:t>
            </a:r>
          </a:p>
          <a:p>
            <a:pPr marL="0" indent="0" algn="ctr">
              <a:buNone/>
            </a:pPr>
            <a:endParaRPr lang="ru-RU" sz="100" dirty="0">
              <a:latin typeface="Franklin Gothic Demi Cond" pitchFamily="34" charset="0"/>
            </a:endParaRPr>
          </a:p>
          <a:p>
            <a:pPr marL="0" indent="0" algn="ctr">
              <a:buNone/>
            </a:pPr>
            <a:r>
              <a:rPr lang="ru-RU" sz="3500" dirty="0">
                <a:latin typeface="Franklin Gothic Demi Cond" pitchFamily="34" charset="0"/>
              </a:rPr>
              <a:t>В общеобразовательных организациях Российской Федерации работают </a:t>
            </a:r>
            <a:r>
              <a:rPr lang="ru-RU" sz="3900" dirty="0">
                <a:latin typeface="Franklin Gothic Demi Cond" pitchFamily="34" charset="0"/>
              </a:rPr>
              <a:t>23 766 </a:t>
            </a:r>
            <a:r>
              <a:rPr lang="ru-RU" sz="3500" dirty="0">
                <a:latin typeface="Franklin Gothic Demi Cond" pitchFamily="34" charset="0"/>
              </a:rPr>
              <a:t>учителей родного языка и литературы. </a:t>
            </a:r>
          </a:p>
          <a:p>
            <a:pPr marL="0" indent="0" algn="ctr">
              <a:buNone/>
            </a:pPr>
            <a:r>
              <a:rPr lang="ru-RU" sz="3500" dirty="0">
                <a:latin typeface="Franklin Gothic Demi Cond" pitchFamily="34" charset="0"/>
              </a:rPr>
              <a:t>При этом кадровая потребность на ближайшие три года составляет </a:t>
            </a:r>
            <a:r>
              <a:rPr lang="ru-RU" sz="3900" dirty="0">
                <a:latin typeface="Franklin Gothic Demi Cond" pitchFamily="34" charset="0"/>
              </a:rPr>
              <a:t>860 </a:t>
            </a:r>
            <a:r>
              <a:rPr lang="ru-RU" sz="3500" dirty="0">
                <a:latin typeface="Franklin Gothic Demi Cond" pitchFamily="34" charset="0"/>
              </a:rPr>
              <a:t>учителей, из них </a:t>
            </a:r>
            <a:r>
              <a:rPr lang="ru-RU" sz="3900" dirty="0">
                <a:latin typeface="Franklin Gothic Demi Cond" pitchFamily="34" charset="0"/>
              </a:rPr>
              <a:t>65</a:t>
            </a:r>
            <a:r>
              <a:rPr lang="ru-RU" dirty="0">
                <a:latin typeface="Franklin Gothic Demi Cond" pitchFamily="34" charset="0"/>
              </a:rPr>
              <a:t> </a:t>
            </a:r>
            <a:r>
              <a:rPr lang="ru-RU" sz="3500" dirty="0">
                <a:latin typeface="Franklin Gothic Demi Cond" pitchFamily="34" charset="0"/>
              </a:rPr>
              <a:t>– учителя родных языков коренных малочисленных народов Российской Федерации </a:t>
            </a:r>
          </a:p>
        </p:txBody>
      </p:sp>
    </p:spTree>
    <p:extLst>
      <p:ext uri="{BB962C8B-B14F-4D97-AF65-F5344CB8AC3E}">
        <p14:creationId xmlns:p14="http://schemas.microsoft.com/office/powerpoint/2010/main" val="408326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846640" cy="56886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000" dirty="0">
                <a:solidFill>
                  <a:srgbClr val="FF0000"/>
                </a:solidFill>
                <a:latin typeface="Franklin Gothic Demi Cond" pitchFamily="34" charset="0"/>
                <a:cs typeface="AngsanaUPC" pitchFamily="18" charset="-34"/>
              </a:rPr>
              <a:t>СОСТОЯНИЕ ИЗУЧЕНИЯ И ПРЕПОДАВАНИЯ РОДНЫХ ЯЗЫКОВ В СУБЪЕКТАХ РОССИЙСКОЙ ФЕДЕРАЦИИ</a:t>
            </a:r>
            <a:br>
              <a:rPr lang="ru-RU" sz="4000" dirty="0">
                <a:solidFill>
                  <a:srgbClr val="FF0000"/>
                </a:solidFill>
                <a:latin typeface="Franklin Gothic Demi Cond" pitchFamily="34" charset="0"/>
                <a:cs typeface="AngsanaUPC" pitchFamily="18" charset="-34"/>
              </a:rPr>
            </a:br>
            <a:r>
              <a:rPr lang="ru-RU" sz="2800" dirty="0">
                <a:solidFill>
                  <a:schemeClr val="tx1"/>
                </a:solidFill>
              </a:rPr>
              <a:t>по результатам Федерального мониторинга</a:t>
            </a:r>
            <a:endParaRPr lang="ru-RU" sz="2800" dirty="0">
              <a:solidFill>
                <a:srgbClr val="FF0000"/>
              </a:solidFill>
              <a:latin typeface="Franklin Gothic Demi Cond" pitchFamily="34" charset="0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309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809038"/>
              </p:ext>
            </p:extLst>
          </p:nvPr>
        </p:nvGraphicFramePr>
        <p:xfrm>
          <a:off x="467544" y="476672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70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372798"/>
              </p:ext>
            </p:extLst>
          </p:nvPr>
        </p:nvGraphicFramePr>
        <p:xfrm>
          <a:off x="457200" y="404664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66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39552" y="476250"/>
            <a:ext cx="8147248" cy="57610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ru-RU" sz="1200" dirty="0">
              <a:latin typeface="Arial Narrow" pitchFamily="34" charset="0"/>
              <a:cs typeface="Miriam" pitchFamily="34" charset="-79"/>
            </a:endParaRPr>
          </a:p>
          <a:p>
            <a:pPr marL="0" indent="0" algn="ctr">
              <a:buNone/>
            </a:pPr>
            <a:r>
              <a:rPr lang="ru-RU" sz="4000" dirty="0">
                <a:latin typeface="Franklin Gothic Demi Cond" pitchFamily="34" charset="0"/>
                <a:cs typeface="Miriam" pitchFamily="34" charset="-79"/>
              </a:rPr>
              <a:t>Изучение родных языков и родной литературы </a:t>
            </a:r>
          </a:p>
          <a:p>
            <a:pPr marL="0" indent="0" algn="ctr">
              <a:buNone/>
            </a:pPr>
            <a:r>
              <a:rPr lang="ru-RU" sz="4000" dirty="0">
                <a:latin typeface="Franklin Gothic Demi Cond" pitchFamily="34" charset="0"/>
                <a:cs typeface="Miriam" pitchFamily="34" charset="-79"/>
              </a:rPr>
              <a:t>в 2018-19 учебном году осуществлялось в 11 124 общеобразовательных организациях,  в которых родным языкам обучались </a:t>
            </a:r>
            <a:r>
              <a:rPr lang="ru-RU" sz="4000" dirty="0">
                <a:latin typeface="Franklin Gothic Demi Cond" pitchFamily="34" charset="0"/>
                <a:cs typeface="Arabic Typesetting" pitchFamily="66" charset="-78"/>
              </a:rPr>
              <a:t>2 167 528 </a:t>
            </a:r>
            <a:r>
              <a:rPr lang="ru-RU" sz="4000" dirty="0">
                <a:latin typeface="Franklin Gothic Demi Cond" pitchFamily="34" charset="0"/>
                <a:cs typeface="Miriam" pitchFamily="34" charset="-79"/>
              </a:rPr>
              <a:t>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70188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02674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37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700" dirty="0">
                <a:latin typeface="Franklin Gothic Demi Cond" pitchFamily="34" charset="0"/>
              </a:rPr>
              <a:t>Самым популярным изучаемым в общеобразовательных организациях Российской Федерации языком является башкирский язык </a:t>
            </a:r>
          </a:p>
          <a:p>
            <a:pPr marL="0" indent="0" algn="ctr">
              <a:buNone/>
            </a:pPr>
            <a:r>
              <a:rPr lang="ru-RU" sz="3700" dirty="0">
                <a:latin typeface="Franklin Gothic Demi Cond" pitchFamily="34" charset="0"/>
              </a:rPr>
              <a:t>(434 275 чел.);</a:t>
            </a:r>
          </a:p>
          <a:p>
            <a:pPr marL="0" indent="457200" algn="ctr">
              <a:buNone/>
            </a:pPr>
            <a:r>
              <a:rPr lang="ru-RU" sz="3700" dirty="0">
                <a:latin typeface="Franklin Gothic Demi Cond" pitchFamily="34" charset="0"/>
              </a:rPr>
              <a:t>лидирующие позиции также занимают татарский (358 264 чел.), </a:t>
            </a:r>
          </a:p>
          <a:p>
            <a:pPr marL="0" indent="457200" algn="ctr">
              <a:buNone/>
            </a:pPr>
            <a:r>
              <a:rPr lang="ru-RU" sz="3700" dirty="0">
                <a:latin typeface="Franklin Gothic Demi Cond" pitchFamily="34" charset="0"/>
              </a:rPr>
              <a:t>чеченский (293 709  чел.) и </a:t>
            </a:r>
          </a:p>
          <a:p>
            <a:pPr marL="0" indent="457200" algn="ctr">
              <a:buNone/>
            </a:pPr>
            <a:r>
              <a:rPr lang="ru-RU" sz="3700" dirty="0">
                <a:latin typeface="Franklin Gothic Demi Cond" pitchFamily="34" charset="0"/>
              </a:rPr>
              <a:t>аварский (111 816  чел.) языки</a:t>
            </a:r>
          </a:p>
        </p:txBody>
      </p:sp>
    </p:spTree>
    <p:extLst>
      <p:ext uri="{BB962C8B-B14F-4D97-AF65-F5344CB8AC3E}">
        <p14:creationId xmlns:p14="http://schemas.microsoft.com/office/powerpoint/2010/main" val="325856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latin typeface="Franklin Gothic Demi Cond" pitchFamily="34" charset="0"/>
              </a:rPr>
              <a:t>В дошкольном образовании наиболее востребованным на 2018-19 учебный год стал кабардино-черкесский язык, на котором в группах дошкольных организаций ведется работа с </a:t>
            </a:r>
          </a:p>
          <a:p>
            <a:pPr marL="0" indent="0" algn="ctr">
              <a:buNone/>
            </a:pPr>
            <a:r>
              <a:rPr lang="ru-RU" sz="4800" dirty="0">
                <a:latin typeface="Franklin Gothic Demi Cond" pitchFamily="34" charset="0"/>
              </a:rPr>
              <a:t>45 340 детьми</a:t>
            </a:r>
          </a:p>
        </p:txBody>
      </p:sp>
    </p:spTree>
    <p:extLst>
      <p:ext uri="{BB962C8B-B14F-4D97-AF65-F5344CB8AC3E}">
        <p14:creationId xmlns:p14="http://schemas.microsoft.com/office/powerpoint/2010/main" val="57955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ЯЗЫКИ КОРЕННЫХ МАЛОЧИСЛЕННЫХ НАРОДОВ РОССИЙСКОЙ ФЕДЕРАЦИИ</a:t>
            </a:r>
          </a:p>
          <a:p>
            <a:pPr marL="0" indent="0" algn="ctr">
              <a:buNone/>
            </a:pPr>
            <a:endParaRPr lang="ru-RU" dirty="0">
              <a:latin typeface="Franklin Gothic Demi Cond" pitchFamily="34" charset="0"/>
            </a:endParaRPr>
          </a:p>
          <a:p>
            <a:pPr marL="0" indent="0" algn="ctr">
              <a:buNone/>
            </a:pPr>
            <a:r>
              <a:rPr lang="ru-RU" sz="4000" dirty="0">
                <a:latin typeface="Franklin Gothic Demi Cond" pitchFamily="34" charset="0"/>
              </a:rPr>
              <a:t>На территории 19 субъектов Российской Федерации изучаются 27 языков коренных малочисленных народов </a:t>
            </a:r>
          </a:p>
        </p:txBody>
      </p:sp>
    </p:spTree>
    <p:extLst>
      <p:ext uri="{BB962C8B-B14F-4D97-AF65-F5344CB8AC3E}">
        <p14:creationId xmlns:p14="http://schemas.microsoft.com/office/powerpoint/2010/main" val="1373646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285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Constantia</vt:lpstr>
      <vt:lpstr>Franklin Gothic Demi Cond</vt:lpstr>
      <vt:lpstr>Тема Office</vt:lpstr>
      <vt:lpstr>Презентация PowerPoint</vt:lpstr>
      <vt:lpstr>СОСТОЯНИЕ ИЗУЧЕНИЯ И ПРЕПОДАВАНИЯ РОДНЫХ ЯЗЫКОВ В СУБЪЕКТАХ РОССИЙСКОЙ ФЕДЕРАЦИИ по результатам Федерального мониторинга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Витальевич Рыжов</dc:creator>
  <cp:lastModifiedBy>Анастасия Сапрыкина</cp:lastModifiedBy>
  <cp:revision>29</cp:revision>
  <dcterms:created xsi:type="dcterms:W3CDTF">2019-11-20T07:48:29Z</dcterms:created>
  <dcterms:modified xsi:type="dcterms:W3CDTF">2019-11-24T20:07:30Z</dcterms:modified>
</cp:coreProperties>
</file>