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9" r:id="rId2"/>
    <p:sldId id="260" r:id="rId3"/>
    <p:sldId id="284"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3" r:id="rId21"/>
    <p:sldId id="302" r:id="rId22"/>
    <p:sldId id="285" r:id="rId23"/>
    <p:sldId id="305" r:id="rId24"/>
    <p:sldId id="261" r:id="rId25"/>
    <p:sldId id="262" r:id="rId26"/>
    <p:sldId id="263" r:id="rId27"/>
    <p:sldId id="264" r:id="rId28"/>
    <p:sldId id="265" r:id="rId29"/>
    <p:sldId id="283" r:id="rId30"/>
    <p:sldId id="266" r:id="rId31"/>
    <p:sldId id="267" r:id="rId32"/>
    <p:sldId id="268" r:id="rId33"/>
    <p:sldId id="269" r:id="rId34"/>
    <p:sldId id="270" r:id="rId35"/>
    <p:sldId id="271" r:id="rId36"/>
    <p:sldId id="272" r:id="rId37"/>
    <p:sldId id="273" r:id="rId38"/>
    <p:sldId id="274" r:id="rId39"/>
    <p:sldId id="275" r:id="rId40"/>
    <p:sldId id="276" r:id="rId41"/>
    <p:sldId id="280" r:id="rId42"/>
    <p:sldId id="281" r:id="rId43"/>
    <p:sldId id="282" r:id="rId44"/>
    <p:sldId id="306" r:id="rId45"/>
    <p:sldId id="307" r:id="rId46"/>
  </p:sldIdLst>
  <p:sldSz cx="9144000" cy="5143500" type="screen16x9"/>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0" autoAdjust="0"/>
    <p:restoredTop sz="94660"/>
  </p:normalViewPr>
  <p:slideViewPr>
    <p:cSldViewPr>
      <p:cViewPr varScale="1">
        <p:scale>
          <a:sx n="103" d="100"/>
          <a:sy n="103" d="100"/>
        </p:scale>
        <p:origin x="485" y="7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25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3CCC33-64BA-457D-9983-B5CD0A764E6C}" type="datetimeFigureOut">
              <a:rPr lang="ru-RU"/>
              <a:pPr>
                <a:defRPr/>
              </a:pPr>
              <a:t>24.11.2019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87EC7CC-4165-44A2-8A62-EFE3BEF2B97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lstStyle/>
          <a:p>
            <a:pPr algn="ctr" eaLnBrk="1" fontAlgn="auto" hangingPunct="1">
              <a:spcBef>
                <a:spcPts val="0"/>
              </a:spcBef>
              <a:spcAft>
                <a:spcPts val="0"/>
              </a:spcAft>
              <a:defRPr/>
            </a:pPr>
            <a:r>
              <a:rPr lang="ru-RU" b="1" dirty="0">
                <a:ln w="3175">
                  <a:solidFill>
                    <a:schemeClr val="accent1">
                      <a:lumMod val="50000"/>
                    </a:schemeClr>
                  </a:solidFill>
                </a:ln>
                <a:solidFill>
                  <a:schemeClr val="accent1">
                    <a:lumMod val="75000"/>
                  </a:schemeClr>
                </a:solidFill>
                <a:effectLst>
                  <a:outerShdw blurRad="63500" sx="102000" sy="102000" algn="ctr" rotWithShape="0">
                    <a:prstClr val="black">
                      <a:alpha val="40000"/>
                    </a:prstClr>
                  </a:outerShdw>
                </a:effectLst>
              </a:rPr>
              <a:t>От практики  –  к теории</a:t>
            </a:r>
          </a:p>
          <a:p>
            <a:pPr algn="ctr" eaLnBrk="1" fontAlgn="auto" hangingPunct="1">
              <a:spcBef>
                <a:spcPts val="0"/>
              </a:spcBef>
              <a:spcAft>
                <a:spcPts val="0"/>
              </a:spcAft>
              <a:defRPr/>
            </a:pPr>
            <a:r>
              <a:rPr lang="ru-RU" b="1" dirty="0">
                <a:ln w="3175">
                  <a:solidFill>
                    <a:schemeClr val="accent1">
                      <a:lumMod val="50000"/>
                    </a:schemeClr>
                  </a:solidFill>
                </a:ln>
                <a:solidFill>
                  <a:schemeClr val="accent1">
                    <a:lumMod val="75000"/>
                  </a:schemeClr>
                </a:solidFill>
                <a:effectLst>
                  <a:outerShdw blurRad="63500" sx="102000" sy="102000" algn="ctr" rotWithShape="0">
                    <a:prstClr val="black">
                      <a:alpha val="40000"/>
                    </a:prstClr>
                  </a:outerShdw>
                </a:effectLst>
              </a:rPr>
              <a:t>От речи – к языку</a:t>
            </a:r>
          </a:p>
          <a:p>
            <a:pPr eaLnBrk="1" fontAlgn="auto" hangingPunct="1">
              <a:spcBef>
                <a:spcPts val="0"/>
              </a:spcBef>
              <a:spcAft>
                <a:spcPts val="0"/>
              </a:spcAft>
              <a:defRPr/>
            </a:pPr>
            <a:endParaRPr lang="ru-RU" dirty="0"/>
          </a:p>
        </p:txBody>
      </p:sp>
      <p:sp>
        <p:nvSpPr>
          <p:cNvPr id="1945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62DAE-4704-4A9E-9341-DAA8D63333B3}" type="slidenum">
              <a:rPr lang="ru-RU">
                <a:cs typeface="Arial" charset="0"/>
              </a:rPr>
              <a:pPr fontAlgn="base">
                <a:spcBef>
                  <a:spcPct val="0"/>
                </a:spcBef>
                <a:spcAft>
                  <a:spcPct val="0"/>
                </a:spcAft>
                <a:defRPr/>
              </a:pPr>
              <a:t>2</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BA349A-2B19-4171-985E-D9690ACAE22A}" type="slidenum">
              <a:rPr lang="ru-RU">
                <a:cs typeface="Arial" charset="0"/>
              </a:rPr>
              <a:pPr fontAlgn="base">
                <a:spcBef>
                  <a:spcPct val="0"/>
                </a:spcBef>
                <a:spcAft>
                  <a:spcPct val="0"/>
                </a:spcAft>
                <a:defRPr/>
              </a:pPr>
              <a:t>34</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lvl1pPr>
              <a:defRPr>
                <a:latin typeface="+mj-lt"/>
              </a:defRPr>
            </a:lvl1pPr>
          </a:lstStyle>
          <a:p>
            <a:r>
              <a:rPr lang="ru-RU" dirty="0"/>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070EF867-3DFB-43EA-899B-76728A0433A6}" type="datetime1">
              <a:rPr lang="ru-RU"/>
              <a:pPr>
                <a:defRPr/>
              </a:pPr>
              <a:t>24.11.2019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F22AB0-ECC4-487F-BA6A-EF9F3A0413E7}"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74BAF57-1601-4A0B-9192-1E2FAB3DEC6C}" type="datetime1">
              <a:rPr lang="ru-RU"/>
              <a:pPr>
                <a:defRPr/>
              </a:pPr>
              <a:t>24.11.2019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E55E5A3-6294-49E2-88D9-742FF6CAE217}"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F942B0D-7B30-4888-8B30-ABD01B73F354}" type="datetime1">
              <a:rPr lang="ru-RU"/>
              <a:pPr>
                <a:defRPr/>
              </a:pPr>
              <a:t>24.11.2019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15B3D0E-E403-4F1F-B121-06A86F40F490}"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150938" y="160735"/>
            <a:ext cx="7804150" cy="443865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Rectangle 11"/>
          <p:cNvSpPr>
            <a:spLocks noGrp="1" noChangeArrowheads="1"/>
          </p:cNvSpPr>
          <p:nvPr>
            <p:ph type="dt" sz="half" idx="10"/>
          </p:nvPr>
        </p:nvSpPr>
        <p:spPr/>
        <p:txBody>
          <a:bodyPr/>
          <a:lstStyle>
            <a:lvl1pPr>
              <a:defRPr/>
            </a:lvl1pPr>
          </a:lstStyle>
          <a:p>
            <a:pPr>
              <a:defRPr/>
            </a:pPr>
            <a:endParaRPr lang="ru-RU"/>
          </a:p>
        </p:txBody>
      </p:sp>
      <p:sp>
        <p:nvSpPr>
          <p:cNvPr id="4" name="Rectangle 12"/>
          <p:cNvSpPr>
            <a:spLocks noGrp="1" noChangeArrowheads="1"/>
          </p:cNvSpPr>
          <p:nvPr>
            <p:ph type="ftr" sz="quarter" idx="11"/>
          </p:nvPr>
        </p:nvSpPr>
        <p:spPr/>
        <p:txBody>
          <a:bodyPr/>
          <a:lstStyle>
            <a:lvl1pPr>
              <a:defRPr/>
            </a:lvl1pPr>
          </a:lstStyle>
          <a:p>
            <a:pPr>
              <a:defRPr/>
            </a:pPr>
            <a:endParaRPr lang="ru-RU"/>
          </a:p>
        </p:txBody>
      </p:sp>
      <p:sp>
        <p:nvSpPr>
          <p:cNvPr id="5" name="Rectangle 13"/>
          <p:cNvSpPr>
            <a:spLocks noGrp="1" noChangeArrowheads="1"/>
          </p:cNvSpPr>
          <p:nvPr>
            <p:ph type="sldNum" sz="quarter" idx="12"/>
          </p:nvPr>
        </p:nvSpPr>
        <p:spPr/>
        <p:txBody>
          <a:bodyPr/>
          <a:lstStyle>
            <a:lvl1pPr>
              <a:defRPr/>
            </a:lvl1pPr>
          </a:lstStyle>
          <a:p>
            <a:pPr>
              <a:defRPr/>
            </a:pPr>
            <a:fld id="{D3FDF702-B190-4F89-B81E-F1E03C31417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6AE02AF-0C2A-458A-B9E9-EC537B66F4F4}" type="datetime1">
              <a:rPr lang="ru-RU"/>
              <a:pPr>
                <a:defRPr/>
              </a:pPr>
              <a:t>24.11.2019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FDB898D-5A9D-4020-B21B-D2A62F2CBD1E}"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7AF9456-7E6D-4CB4-B7BD-949AED8AF547}" type="datetime1">
              <a:rPr lang="ru-RU"/>
              <a:pPr>
                <a:defRPr/>
              </a:pPr>
              <a:t>24.11.2019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84B935-DE25-4077-BE01-40538540161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79BB7D6-D10A-4685-B0F7-D6105803822C}" type="datetime1">
              <a:rPr lang="ru-RU"/>
              <a:pPr>
                <a:defRPr/>
              </a:pPr>
              <a:t>24.11.2019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F268ED2-7F90-4BA8-8450-638CD54BEFF7}"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38"/>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FCC61837-548A-4E1F-8211-CA69F89FC0A8}" type="datetime1">
              <a:rPr lang="ru-RU"/>
              <a:pPr>
                <a:defRPr/>
              </a:pPr>
              <a:t>24.11.2019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58687FF-CF57-4E96-ABC7-28A96B24DB7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5A3D4B9-B72B-4C91-8937-4349B881B05D}" type="datetime1">
              <a:rPr lang="ru-RU"/>
              <a:pPr>
                <a:defRPr/>
              </a:pPr>
              <a:t>24.11.2019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FD6BA45-CA6B-41CB-A86E-3339A9335B12}"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11D9EF1-4443-415A-8098-47011A64641B}" type="datetime1">
              <a:rPr lang="ru-RU"/>
              <a:pPr>
                <a:defRPr/>
              </a:pPr>
              <a:t>24.11.2019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6896A6F-DEE9-422F-BBA5-3F8952AE2899}"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7A272E8-5A0C-446C-AADD-98F4E8D16CCB}" type="datetime1">
              <a:rPr lang="ru-RU"/>
              <a:pPr>
                <a:defRPr/>
              </a:pPr>
              <a:t>24.11.2019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8102B94-49CC-4A2C-BAD8-2ADCAA241718}"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AA2A5C5-E7C1-4727-92A0-228CD1CFCA76}" type="datetime1">
              <a:rPr lang="ru-RU"/>
              <a:pPr>
                <a:defRPr/>
              </a:pPr>
              <a:t>24.11.2019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F8C8F3A-3AE1-4448-B6AC-49872F52FB4D}"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4"/>
          <a:srcRect/>
          <a:stretch>
            <a:fillRect/>
          </a:stretch>
        </p:blipFill>
        <p:spPr bwMode="auto">
          <a:xfrm>
            <a:off x="0" y="4643438"/>
            <a:ext cx="9144000" cy="500062"/>
          </a:xfrm>
          <a:prstGeom prst="rect">
            <a:avLst/>
          </a:prstGeom>
          <a:noFill/>
          <a:ln w="9525">
            <a:noFill/>
            <a:miter lim="800000"/>
            <a:headEnd/>
            <a:tailEnd/>
          </a:ln>
        </p:spPr>
      </p:pic>
      <p:sp>
        <p:nvSpPr>
          <p:cNvPr id="1027" name="Заголовок 1"/>
          <p:cNvSpPr>
            <a:spLocks noGrp="1"/>
          </p:cNvSpPr>
          <p:nvPr>
            <p:ph type="title"/>
          </p:nvPr>
        </p:nvSpPr>
        <p:spPr bwMode="auto">
          <a:xfrm>
            <a:off x="457200" y="-20638"/>
            <a:ext cx="8229600" cy="8572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8"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9E70672-1B8A-434A-AC78-F5388C1BC1F4}" type="datetime1">
              <a:rPr lang="ru-RU"/>
              <a:pPr>
                <a:defRPr/>
              </a:pPr>
              <a:t>24.11.2019</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902450" y="4767263"/>
            <a:ext cx="2133600" cy="274637"/>
          </a:xfrm>
          <a:prstGeom prst="rect">
            <a:avLst/>
          </a:prstGeom>
        </p:spPr>
        <p:txBody>
          <a:bodyPr vert="horz" lIns="91440" tIns="45720" rIns="91440" bIns="45720" rtlCol="0" anchor="ctr"/>
          <a:lstStyle>
            <a:lvl1pPr algn="r" fontAlgn="auto">
              <a:spcBef>
                <a:spcPts val="0"/>
              </a:spcBef>
              <a:spcAft>
                <a:spcPts val="0"/>
              </a:spcAft>
              <a:defRPr sz="1400" b="1">
                <a:solidFill>
                  <a:schemeClr val="bg1"/>
                </a:solidFill>
                <a:latin typeface="Cambria" pitchFamily="18" charset="0"/>
                <a:cs typeface="+mn-cs"/>
              </a:defRPr>
            </a:lvl1pPr>
          </a:lstStyle>
          <a:p>
            <a:pPr>
              <a:defRPr/>
            </a:pPr>
            <a:fld id="{1FF84D56-2C05-4DCF-81C8-BA3E0DACA34F}" type="slidenum">
              <a:rPr lang="ru-RU"/>
              <a:pPr>
                <a:defRPr/>
              </a:pPr>
              <a:t>‹#›</a:t>
            </a:fld>
            <a:endParaRPr lang="ru-RU" dirty="0"/>
          </a:p>
        </p:txBody>
      </p:sp>
      <p:pic>
        <p:nvPicPr>
          <p:cNvPr id="1032" name="Picture 11" descr="D:\Masha\черная пятница\!Фирменные стили и логотипы\ОИГ лого 2 варианта 180416-01.png"/>
          <p:cNvPicPr>
            <a:picLocks noChangeAspect="1" noChangeArrowheads="1"/>
          </p:cNvPicPr>
          <p:nvPr userDrawn="1"/>
        </p:nvPicPr>
        <p:blipFill>
          <a:blip r:embed="rId15"/>
          <a:srcRect/>
          <a:stretch>
            <a:fillRect/>
          </a:stretch>
        </p:blipFill>
        <p:spPr bwMode="auto">
          <a:xfrm>
            <a:off x="220663" y="4695825"/>
            <a:ext cx="1398587" cy="376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kern="1200">
          <a:solidFill>
            <a:srgbClr val="984807"/>
          </a:solidFill>
          <a:latin typeface="+mj-lt"/>
          <a:ea typeface="+mj-ea"/>
          <a:cs typeface="+mj-cs"/>
        </a:defRPr>
      </a:lvl1pPr>
      <a:lvl2pPr algn="ctr" rtl="0" eaLnBrk="0" fontAlgn="base" hangingPunct="0">
        <a:spcBef>
          <a:spcPct val="0"/>
        </a:spcBef>
        <a:spcAft>
          <a:spcPct val="0"/>
        </a:spcAft>
        <a:defRPr sz="4400">
          <a:solidFill>
            <a:srgbClr val="984807"/>
          </a:solidFill>
          <a:latin typeface="Calibri" pitchFamily="34" charset="0"/>
        </a:defRPr>
      </a:lvl2pPr>
      <a:lvl3pPr algn="ctr" rtl="0" eaLnBrk="0" fontAlgn="base" hangingPunct="0">
        <a:spcBef>
          <a:spcPct val="0"/>
        </a:spcBef>
        <a:spcAft>
          <a:spcPct val="0"/>
        </a:spcAft>
        <a:defRPr sz="4400">
          <a:solidFill>
            <a:srgbClr val="984807"/>
          </a:solidFill>
          <a:latin typeface="Calibri" pitchFamily="34" charset="0"/>
        </a:defRPr>
      </a:lvl3pPr>
      <a:lvl4pPr algn="ctr" rtl="0" eaLnBrk="0" fontAlgn="base" hangingPunct="0">
        <a:spcBef>
          <a:spcPct val="0"/>
        </a:spcBef>
        <a:spcAft>
          <a:spcPct val="0"/>
        </a:spcAft>
        <a:defRPr sz="4400">
          <a:solidFill>
            <a:srgbClr val="984807"/>
          </a:solidFill>
          <a:latin typeface="Calibri" pitchFamily="34" charset="0"/>
        </a:defRPr>
      </a:lvl4pPr>
      <a:lvl5pPr algn="ctr" rtl="0" eaLnBrk="0" fontAlgn="base" hangingPunct="0">
        <a:spcBef>
          <a:spcPct val="0"/>
        </a:spcBef>
        <a:spcAft>
          <a:spcPct val="0"/>
        </a:spcAft>
        <a:defRPr sz="4400">
          <a:solidFill>
            <a:srgbClr val="984807"/>
          </a:solidFill>
          <a:latin typeface="Calibri" pitchFamily="34" charset="0"/>
        </a:defRPr>
      </a:lvl5pPr>
      <a:lvl6pPr marL="457200" algn="ctr" rtl="0" fontAlgn="base">
        <a:spcBef>
          <a:spcPct val="0"/>
        </a:spcBef>
        <a:spcAft>
          <a:spcPct val="0"/>
        </a:spcAft>
        <a:defRPr sz="4400">
          <a:solidFill>
            <a:srgbClr val="984807"/>
          </a:solidFill>
          <a:latin typeface="Calibri" pitchFamily="34" charset="0"/>
        </a:defRPr>
      </a:lvl6pPr>
      <a:lvl7pPr marL="914400" algn="ctr" rtl="0" fontAlgn="base">
        <a:spcBef>
          <a:spcPct val="0"/>
        </a:spcBef>
        <a:spcAft>
          <a:spcPct val="0"/>
        </a:spcAft>
        <a:defRPr sz="4400">
          <a:solidFill>
            <a:srgbClr val="984807"/>
          </a:solidFill>
          <a:latin typeface="Calibri" pitchFamily="34" charset="0"/>
        </a:defRPr>
      </a:lvl7pPr>
      <a:lvl8pPr marL="1371600" algn="ctr" rtl="0" fontAlgn="base">
        <a:spcBef>
          <a:spcPct val="0"/>
        </a:spcBef>
        <a:spcAft>
          <a:spcPct val="0"/>
        </a:spcAft>
        <a:defRPr sz="4400">
          <a:solidFill>
            <a:srgbClr val="984807"/>
          </a:solidFill>
          <a:latin typeface="Calibri" pitchFamily="34" charset="0"/>
        </a:defRPr>
      </a:lvl8pPr>
      <a:lvl9pPr marL="1828800" algn="ctr" rtl="0" fontAlgn="base">
        <a:spcBef>
          <a:spcPct val="0"/>
        </a:spcBef>
        <a:spcAft>
          <a:spcPct val="0"/>
        </a:spcAft>
        <a:defRPr sz="4400">
          <a:solidFill>
            <a:srgbClr val="984807"/>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2733768"/>
            <a:ext cx="6912768" cy="972108"/>
          </a:xfrm>
          <a:solidFill>
            <a:schemeClr val="bg1"/>
          </a:solidFill>
          <a:effectLst>
            <a:softEdge rad="63500"/>
          </a:effectLst>
        </p:spPr>
        <p:txBody>
          <a:bodyPr rtlCol="0">
            <a:noAutofit/>
          </a:bodyPr>
          <a:lstStyle/>
          <a:p>
            <a:pPr eaLnBrk="1" fontAlgn="auto" hangingPunct="1">
              <a:spcAft>
                <a:spcPts val="0"/>
              </a:spcAft>
              <a:defRPr/>
            </a:pPr>
            <a:r>
              <a:rPr lang="ru-RU" sz="1600" b="1" dirty="0">
                <a:solidFill>
                  <a:schemeClr val="bg2">
                    <a:lumMod val="25000"/>
                  </a:schemeClr>
                </a:solidFill>
                <a:latin typeface="Arial" pitchFamily="34" charset="0"/>
                <a:cs typeface="Arial" pitchFamily="34" charset="0"/>
              </a:rPr>
              <a:t>Т.М. Пахнова - кандидат педагогических наук, </a:t>
            </a:r>
            <a:br>
              <a:rPr lang="ru-RU" sz="1600" b="1" dirty="0">
                <a:solidFill>
                  <a:schemeClr val="bg2">
                    <a:lumMod val="25000"/>
                  </a:schemeClr>
                </a:solidFill>
                <a:latin typeface="Arial" pitchFamily="34" charset="0"/>
                <a:cs typeface="Arial" pitchFamily="34" charset="0"/>
              </a:rPr>
            </a:br>
            <a:r>
              <a:rPr lang="ru-RU" sz="1600" b="1" dirty="0">
                <a:solidFill>
                  <a:schemeClr val="bg2">
                    <a:lumMod val="25000"/>
                  </a:schemeClr>
                </a:solidFill>
                <a:latin typeface="Arial" pitchFamily="34" charset="0"/>
                <a:cs typeface="Arial" pitchFamily="34" charset="0"/>
              </a:rPr>
              <a:t>профессор кафедры  методики преподавания русского языка Института филологии </a:t>
            </a:r>
            <a:br>
              <a:rPr lang="ru-RU" sz="1600" b="1" dirty="0">
                <a:solidFill>
                  <a:schemeClr val="bg2">
                    <a:lumMod val="25000"/>
                  </a:schemeClr>
                </a:solidFill>
                <a:latin typeface="Arial" pitchFamily="34" charset="0"/>
                <a:cs typeface="Arial" pitchFamily="34" charset="0"/>
              </a:rPr>
            </a:br>
            <a:r>
              <a:rPr lang="ru-RU" sz="1600" b="1" dirty="0">
                <a:solidFill>
                  <a:schemeClr val="bg2">
                    <a:lumMod val="25000"/>
                  </a:schemeClr>
                </a:solidFill>
                <a:latin typeface="Arial" pitchFamily="34" charset="0"/>
                <a:cs typeface="Arial" pitchFamily="34" charset="0"/>
              </a:rPr>
              <a:t>МПГУ, член редколлегии журнала «Русский язык в школе», </a:t>
            </a:r>
            <a:br>
              <a:rPr lang="ru-RU" sz="1600" b="1" dirty="0">
                <a:solidFill>
                  <a:schemeClr val="bg2">
                    <a:lumMod val="25000"/>
                  </a:schemeClr>
                </a:solidFill>
                <a:latin typeface="Arial" pitchFamily="34" charset="0"/>
                <a:cs typeface="Arial" pitchFamily="34" charset="0"/>
              </a:rPr>
            </a:br>
            <a:r>
              <a:rPr lang="ru-RU" sz="1600" b="1" dirty="0">
                <a:solidFill>
                  <a:schemeClr val="bg2">
                    <a:lumMod val="25000"/>
                  </a:schemeClr>
                </a:solidFill>
                <a:latin typeface="Arial" pitchFamily="34" charset="0"/>
                <a:cs typeface="Arial" pitchFamily="34" charset="0"/>
              </a:rPr>
              <a:t>автор учебников и учебных пособий</a:t>
            </a:r>
            <a:br>
              <a:rPr lang="ru-RU" sz="1800" dirty="0">
                <a:solidFill>
                  <a:schemeClr val="accent6">
                    <a:lumMod val="50000"/>
                  </a:schemeClr>
                </a:solidFill>
              </a:rPr>
            </a:br>
            <a:endParaRPr lang="ru-RU" sz="1800" dirty="0">
              <a:solidFill>
                <a:schemeClr val="accent6">
                  <a:lumMod val="50000"/>
                </a:schemeClr>
              </a:solidFill>
            </a:endParaRP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ru-RU" dirty="0"/>
              <a:t>    </a:t>
            </a:r>
          </a:p>
        </p:txBody>
      </p:sp>
      <p:sp>
        <p:nvSpPr>
          <p:cNvPr id="5" name="Прямоугольник 4"/>
          <p:cNvSpPr/>
          <p:nvPr/>
        </p:nvSpPr>
        <p:spPr>
          <a:xfrm>
            <a:off x="179512" y="1131590"/>
            <a:ext cx="8784976" cy="1200329"/>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ru-RU" sz="2400" dirty="0">
                <a:latin typeface="+mn-lt"/>
                <a:cs typeface="+mn-cs"/>
              </a:rPr>
              <a:t>Особенности комплексной работы с текстом в современном образовательном пространстве (обучение русскому языку в 5-11 классах)</a:t>
            </a:r>
          </a:p>
        </p:txBody>
      </p:sp>
      <p:sp>
        <p:nvSpPr>
          <p:cNvPr id="7" name="Прямоугольник 6"/>
          <p:cNvSpPr/>
          <p:nvPr/>
        </p:nvSpPr>
        <p:spPr>
          <a:xfrm>
            <a:off x="1619250" y="3813175"/>
            <a:ext cx="6192838" cy="585788"/>
          </a:xfrm>
          <a:prstGeom prst="rect">
            <a:avLst/>
          </a:prstGeom>
        </p:spPr>
        <p:txBody>
          <a:bodyPr>
            <a:spAutoFit/>
          </a:bodyPr>
          <a:lstStyle/>
          <a:p>
            <a:pPr algn="ctr" fontAlgn="auto">
              <a:spcBef>
                <a:spcPts val="0"/>
              </a:spcBef>
              <a:spcAft>
                <a:spcPts val="0"/>
              </a:spcAft>
              <a:defRPr/>
            </a:pPr>
            <a:r>
              <a:rPr lang="ru-RU" sz="1600" b="1" dirty="0">
                <a:solidFill>
                  <a:schemeClr val="bg2">
                    <a:lumMod val="25000"/>
                  </a:schemeClr>
                </a:solidFill>
                <a:latin typeface="Arial" pitchFamily="34" charset="0"/>
                <a:ea typeface="+mj-ea"/>
                <a:cs typeface="Arial" pitchFamily="34" charset="0"/>
              </a:rPr>
              <a:t>Издательская группа </a:t>
            </a:r>
            <a:br>
              <a:rPr lang="ru-RU" sz="1600" b="1" dirty="0">
                <a:solidFill>
                  <a:schemeClr val="bg2">
                    <a:lumMod val="25000"/>
                  </a:schemeClr>
                </a:solidFill>
                <a:latin typeface="Arial" pitchFamily="34" charset="0"/>
                <a:ea typeface="+mj-ea"/>
                <a:cs typeface="Arial" pitchFamily="34" charset="0"/>
              </a:rPr>
            </a:br>
            <a:r>
              <a:rPr lang="ru-RU" sz="1600" b="1" dirty="0">
                <a:solidFill>
                  <a:schemeClr val="bg2">
                    <a:lumMod val="25000"/>
                  </a:schemeClr>
                </a:solidFill>
                <a:latin typeface="Arial" pitchFamily="34" charset="0"/>
                <a:ea typeface="+mj-ea"/>
                <a:cs typeface="Arial" pitchFamily="34" charset="0"/>
              </a:rPr>
              <a:t>«ДРОФА» – «</a:t>
            </a:r>
            <a:r>
              <a:rPr lang="ru-RU" sz="1600" b="1" dirty="0" err="1">
                <a:solidFill>
                  <a:schemeClr val="bg2">
                    <a:lumMod val="25000"/>
                  </a:schemeClr>
                </a:solidFill>
                <a:latin typeface="Arial" pitchFamily="34" charset="0"/>
                <a:ea typeface="+mj-ea"/>
                <a:cs typeface="Arial" pitchFamily="34" charset="0"/>
              </a:rPr>
              <a:t>Вентана-Граф</a:t>
            </a:r>
            <a:r>
              <a:rPr lang="ru-RU" sz="1600" b="1" dirty="0">
                <a:solidFill>
                  <a:schemeClr val="bg2">
                    <a:lumMod val="25000"/>
                  </a:schemeClr>
                </a:solidFill>
                <a:latin typeface="Arial" pitchFamily="34" charset="0"/>
                <a:ea typeface="+mj-ea"/>
                <a:cs typeface="Arial" pitchFamily="34" charset="0"/>
              </a:rPr>
              <a:t>» – «</a:t>
            </a:r>
            <a:r>
              <a:rPr lang="ru-RU" sz="1600" b="1" dirty="0" err="1">
                <a:solidFill>
                  <a:schemeClr val="bg2">
                    <a:lumMod val="25000"/>
                  </a:schemeClr>
                </a:solidFill>
                <a:latin typeface="Arial" pitchFamily="34" charset="0"/>
                <a:ea typeface="+mj-ea"/>
                <a:cs typeface="Arial" pitchFamily="34" charset="0"/>
              </a:rPr>
              <a:t>Астрель</a:t>
            </a:r>
            <a:r>
              <a:rPr lang="ru-RU" sz="1600" b="1" dirty="0">
                <a:solidFill>
                  <a:schemeClr val="bg2">
                    <a:lumMod val="25000"/>
                  </a:schemeClr>
                </a:solidFill>
                <a:latin typeface="Arial" pitchFamily="34" charset="0"/>
                <a:ea typeface="+mj-ea"/>
                <a:cs typeface="Arial" pitchFamily="34" charset="0"/>
              </a:rPr>
              <a:t>»</a:t>
            </a:r>
          </a:p>
        </p:txBody>
      </p:sp>
      <p:pic>
        <p:nvPicPr>
          <p:cNvPr id="15369" name="Picture 6" descr="C:\Documents and Settings\shestak\Рабочий стол\000002553.jpg"/>
          <p:cNvPicPr>
            <a:picLocks noChangeAspect="1" noChangeArrowheads="1"/>
          </p:cNvPicPr>
          <p:nvPr/>
        </p:nvPicPr>
        <p:blipFill>
          <a:blip r:embed="rId2"/>
          <a:srcRect/>
          <a:stretch>
            <a:fillRect/>
          </a:stretch>
        </p:blipFill>
        <p:spPr bwMode="auto">
          <a:xfrm>
            <a:off x="2484438" y="195263"/>
            <a:ext cx="993775" cy="698500"/>
          </a:xfrm>
          <a:prstGeom prst="rect">
            <a:avLst/>
          </a:prstGeom>
          <a:noFill/>
          <a:ln w="9525">
            <a:noFill/>
            <a:miter lim="800000"/>
            <a:headEnd/>
            <a:tailEnd/>
          </a:ln>
        </p:spPr>
      </p:pic>
      <p:pic>
        <p:nvPicPr>
          <p:cNvPr id="15370" name="Picture 5" descr="\\parovoz\all_reklama\9191_New_Style_VG\Logo_VG\logo_vg_titul.eps"/>
          <p:cNvPicPr>
            <a:picLocks noChangeAspect="1" noChangeArrowheads="1"/>
          </p:cNvPicPr>
          <p:nvPr/>
        </p:nvPicPr>
        <p:blipFill>
          <a:blip r:embed="rId3"/>
          <a:srcRect/>
          <a:stretch>
            <a:fillRect/>
          </a:stretch>
        </p:blipFill>
        <p:spPr bwMode="auto">
          <a:xfrm>
            <a:off x="3708400" y="195263"/>
            <a:ext cx="1119188" cy="709612"/>
          </a:xfrm>
          <a:prstGeom prst="rect">
            <a:avLst/>
          </a:prstGeom>
          <a:noFill/>
          <a:ln w="9525">
            <a:noFill/>
            <a:miter lim="800000"/>
            <a:headEnd/>
            <a:tailEnd/>
          </a:ln>
        </p:spPr>
      </p:pic>
      <p:pic>
        <p:nvPicPr>
          <p:cNvPr id="10" name="Picture 4" descr="C:\Users\Марина\Desktop\ввв.gif"/>
          <p:cNvPicPr>
            <a:picLocks noChangeAspect="1" noChangeArrowheads="1"/>
          </p:cNvPicPr>
          <p:nvPr/>
        </p:nvPicPr>
        <p:blipFill>
          <a:blip r:embed="rId4"/>
          <a:srcRect/>
          <a:stretch>
            <a:fillRect/>
          </a:stretch>
        </p:blipFill>
        <p:spPr bwMode="auto">
          <a:xfrm>
            <a:off x="5076825" y="141288"/>
            <a:ext cx="1179513" cy="819150"/>
          </a:xfrm>
          <a:prstGeom prst="rect">
            <a:avLst/>
          </a:prstGeom>
          <a:noFill/>
          <a:ln w="9525">
            <a:noFill/>
            <a:miter lim="800000"/>
            <a:headEnd/>
            <a:tailEnd/>
          </a:ln>
          <a:effectLst>
            <a:outerShdw blurRad="44450" dist="27940" dir="5400000" algn="ctr">
              <a:srgbClr val="000000">
                <a:alpha val="32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457200" y="123825"/>
            <a:ext cx="8229600" cy="712788"/>
          </a:xfrm>
        </p:spPr>
        <p:txBody>
          <a:bodyPr/>
          <a:lstStyle/>
          <a:p>
            <a:pPr eaLnBrk="1" hangingPunct="1"/>
            <a:r>
              <a:rPr lang="ru-RU" sz="3200" b="1">
                <a:solidFill>
                  <a:schemeClr val="tx1"/>
                </a:solidFill>
              </a:rPr>
              <a:t>КРИТЕРИИ ОТБОРА ТЕКСТОВ </a:t>
            </a:r>
            <a:endParaRPr lang="ru-RU" sz="3200">
              <a:solidFill>
                <a:schemeClr val="tx1"/>
              </a:solidFill>
            </a:endParaRPr>
          </a:p>
        </p:txBody>
      </p:sp>
      <p:sp>
        <p:nvSpPr>
          <p:cNvPr id="3" name="Объект 2"/>
          <p:cNvSpPr>
            <a:spLocks noGrp="1"/>
          </p:cNvSpPr>
          <p:nvPr>
            <p:ph idx="1"/>
          </p:nvPr>
        </p:nvSpPr>
        <p:spPr>
          <a:xfrm>
            <a:off x="457200" y="987425"/>
            <a:ext cx="8229600" cy="3606800"/>
          </a:xfrm>
        </p:spPr>
        <p:txBody>
          <a:bodyPr/>
          <a:lstStyle/>
          <a:p>
            <a:pPr marL="0" indent="0" eaLnBrk="1" hangingPunct="1">
              <a:buFont typeface="Arial" charset="0"/>
              <a:buNone/>
              <a:defRPr/>
            </a:pPr>
            <a:r>
              <a:rPr lang="ru-RU" sz="2000" b="1" dirty="0"/>
              <a:t>… Юноше полезно не одно знакомство с действительно совершающимися явлениями:  ему полезно и всякое чтение, в котором изображается светлая, идеальная сторона жизни, в котором он может находить отрадные примеры добра, мужества, правдолюбия, словом, возвышенных свойств и прекрасных дел человека.   (Я.К. Грот  «Заметки о значении идеалов в воспитании»)</a:t>
            </a:r>
          </a:p>
          <a:p>
            <a:pPr marL="0" indent="0" eaLnBrk="1" hangingPunct="1">
              <a:buFont typeface="Arial" charset="0"/>
              <a:buNone/>
              <a:defRPr/>
            </a:pPr>
            <a:r>
              <a:rPr lang="ru-RU" sz="2000" b="1" dirty="0"/>
              <a:t>Три главных вопроса:    ЧЕМУ  УЧИТЬ?  КАК  УЧИТЬ? У ЗАЧЕМ  УЧИТЬ? Учить так, чтобы школьнику было ИНТЕРЕСНО.  </a:t>
            </a:r>
            <a:endParaRPr lang="ru-RU" sz="2000" dirty="0"/>
          </a:p>
          <a:p>
            <a:pPr marL="0" indent="0" eaLnBrk="1" hangingPunct="1">
              <a:buFont typeface="Arial" charset="0"/>
              <a:buNone/>
              <a:defRPr/>
            </a:pPr>
            <a:r>
              <a:rPr lang="ru-RU" sz="2000" b="1" dirty="0"/>
              <a:t>Когда интересно вести  ДИАЛОГ  С  ТЕКСТОМ…</a:t>
            </a:r>
            <a:endParaRPr lang="ru-RU" sz="2000" dirty="0"/>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CCDA8F27-0811-4442-88C6-0296712C1772}" type="slidenum">
              <a:rPr lang="ru-RU" smtClean="0"/>
              <a:pPr>
                <a:defRPr/>
              </a:pPr>
              <a:t>10</a:t>
            </a:fld>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a:off x="179388" y="195263"/>
            <a:ext cx="8640762" cy="641350"/>
          </a:xfrm>
        </p:spPr>
        <p:txBody>
          <a:bodyPr/>
          <a:lstStyle/>
          <a:p>
            <a:pPr eaLnBrk="1" hangingPunct="1"/>
            <a:r>
              <a:rPr lang="ru-RU" sz="3200">
                <a:solidFill>
                  <a:schemeClr val="tx1"/>
                </a:solidFill>
              </a:rPr>
              <a:t>Диалог с текстом как подготовка к комплексной работе</a:t>
            </a:r>
          </a:p>
        </p:txBody>
      </p:sp>
      <p:sp>
        <p:nvSpPr>
          <p:cNvPr id="26626" name="Объект 2"/>
          <p:cNvSpPr>
            <a:spLocks noGrp="1"/>
          </p:cNvSpPr>
          <p:nvPr>
            <p:ph idx="1"/>
          </p:nvPr>
        </p:nvSpPr>
        <p:spPr>
          <a:xfrm>
            <a:off x="179388" y="987425"/>
            <a:ext cx="8785225" cy="3606800"/>
          </a:xfrm>
        </p:spPr>
        <p:txBody>
          <a:bodyPr/>
          <a:lstStyle/>
          <a:p>
            <a:pPr eaLnBrk="1" hangingPunct="1"/>
            <a:r>
              <a:rPr lang="ru-RU" sz="1800" b="1"/>
              <a:t>Это он написал о себе горькие слова: «Как в ночь звезды падучей пламень, не нужен в мире я». Но боже мой, как он ошибся!  И как нужен миру этот мгновенный пламень падучих звёзд!  Потому что не единым хлебом жив человек.</a:t>
            </a:r>
            <a:endParaRPr lang="ru-RU" sz="1800"/>
          </a:p>
          <a:p>
            <a:pPr eaLnBrk="1" hangingPunct="1"/>
            <a:r>
              <a:rPr lang="ru-RU" sz="1800" b="1"/>
              <a:t>   Он считал себя пленником земли. Он растратил жар души в пустыне.  Но пустыня расцвела после этого и наполнилась его поэтической силой, его гневом, тоской, его постижением счастья.   Ведь это он застенчиво признался: «Из-под куста мне ландыш серебристый  приветливо кивает головой».   И кто знает,  может быть, острый и режущий воздух горных вершин,  забрызганных кровью демона,  наполнен очень слабым, очень отдалённым запахом этого приветливого лесного цветка.  А он, Лермонтов,  как и этот поверженный демон,  - просто ребёнок, не получивший от жизни того,  к чему он страстно стремился: свободы, справедливости и любви.                                (К. Паустовский) </a:t>
            </a:r>
            <a:endParaRPr lang="ru-RU" sz="1800"/>
          </a:p>
        </p:txBody>
      </p:sp>
      <p:sp>
        <p:nvSpPr>
          <p:cNvPr id="4" name="Номер слайда 3"/>
          <p:cNvSpPr>
            <a:spLocks noGrp="1"/>
          </p:cNvSpPr>
          <p:nvPr>
            <p:ph type="sldNum" sz="quarter" idx="12"/>
          </p:nvPr>
        </p:nvSpPr>
        <p:spPr/>
        <p:txBody>
          <a:bodyPr/>
          <a:lstStyle/>
          <a:p>
            <a:pPr>
              <a:defRPr/>
            </a:pPr>
            <a:fld id="{B1EA4230-3511-4E54-8DB6-2261FB6840B5}" type="slidenum">
              <a:rPr lang="ru-RU" smtClean="0"/>
              <a:pPr>
                <a:defRPr/>
              </a:pPr>
              <a:t>11</a:t>
            </a:fld>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67544" y="411510"/>
            <a:ext cx="8111872" cy="648072"/>
          </a:xfrm>
          <a:prstGeom prst="rect">
            <a:avLst/>
          </a:prstGeom>
          <a:solidFill>
            <a:schemeClr val="bg1"/>
          </a:solidFill>
          <a:effectLst>
            <a:softEdge rad="63500"/>
          </a:effectLst>
        </p:spPr>
        <p:txBody>
          <a:bodyPr bIns="0" anchor="b"/>
          <a:lstStyle/>
          <a:p>
            <a:pPr algn="ctr" fontAlgn="auto">
              <a:spcAft>
                <a:spcPts val="0"/>
              </a:spcAft>
              <a:defRPr/>
            </a:pPr>
            <a:r>
              <a:rPr lang="ru-RU" sz="2400" b="1" dirty="0">
                <a:latin typeface="Arial" pitchFamily="34" charset="0"/>
                <a:ea typeface="+mj-ea"/>
                <a:cs typeface="Arial" pitchFamily="34" charset="0"/>
              </a:rPr>
              <a:t>Организация самостоятельной работы учащихся на основе текста</a:t>
            </a:r>
          </a:p>
        </p:txBody>
      </p:sp>
      <p:sp>
        <p:nvSpPr>
          <p:cNvPr id="27652" name="Прямоугольник 6"/>
          <p:cNvSpPr>
            <a:spLocks noChangeArrowheads="1"/>
          </p:cNvSpPr>
          <p:nvPr/>
        </p:nvSpPr>
        <p:spPr bwMode="auto">
          <a:xfrm>
            <a:off x="539750" y="1058863"/>
            <a:ext cx="8496300" cy="3324225"/>
          </a:xfrm>
          <a:prstGeom prst="rect">
            <a:avLst/>
          </a:prstGeom>
          <a:noFill/>
          <a:ln w="9525">
            <a:noFill/>
            <a:miter lim="800000"/>
            <a:headEnd/>
            <a:tailEnd/>
          </a:ln>
        </p:spPr>
        <p:txBody>
          <a:bodyPr>
            <a:spAutoFit/>
          </a:bodyPr>
          <a:lstStyle/>
          <a:p>
            <a:pPr algn="ctr"/>
            <a:r>
              <a:rPr lang="ru-RU" sz="1400" b="1">
                <a:solidFill>
                  <a:srgbClr val="002060"/>
                </a:solidFill>
              </a:rPr>
              <a:t>План комплексной работы с текстом</a:t>
            </a:r>
            <a:r>
              <a:rPr lang="ru-RU" sz="1400">
                <a:solidFill>
                  <a:srgbClr val="002060"/>
                </a:solidFill>
              </a:rPr>
              <a:t>  </a:t>
            </a:r>
            <a:r>
              <a:rPr lang="ru-RU" sz="1400" b="1">
                <a:solidFill>
                  <a:srgbClr val="002060"/>
                </a:solidFill>
              </a:rPr>
              <a:t>(примерные вопросы и задания)</a:t>
            </a:r>
          </a:p>
          <a:p>
            <a:endParaRPr lang="ru-RU" sz="1400">
              <a:solidFill>
                <a:srgbClr val="002060"/>
              </a:solidFill>
            </a:endParaRPr>
          </a:p>
          <a:p>
            <a:r>
              <a:rPr lang="ru-RU" sz="1400">
                <a:solidFill>
                  <a:srgbClr val="002060"/>
                </a:solidFill>
              </a:rPr>
              <a:t>1. Подготовьтесь к выразительному чтению или пересказу текста (отрывка): определите, где нужны логические ударения, паузы — короткие и более продолжительные; выберите нужный тон, темп чтения, принимая во внимание содержание текста, его языковые особенности.</a:t>
            </a:r>
          </a:p>
          <a:p>
            <a:r>
              <a:rPr lang="ru-RU" sz="1400">
                <a:solidFill>
                  <a:srgbClr val="002060"/>
                </a:solidFill>
              </a:rPr>
              <a:t>2. Определите тему, основную мысль текста. Выпишите ключевые слова (словосочетания), которые отражают тему текста.</a:t>
            </a:r>
          </a:p>
          <a:p>
            <a:r>
              <a:rPr lang="ru-RU" sz="1400">
                <a:solidFill>
                  <a:srgbClr val="002060"/>
                </a:solidFill>
              </a:rPr>
              <a:t>3. Озаглавьте текст. Объясните смысл названия: на что указывает заглавие — на тему или на основную мысль текста? (Предложите свои варианты заглавия, если анализируется текст, имеющий заголовок.)</a:t>
            </a:r>
          </a:p>
          <a:p>
            <a:r>
              <a:rPr lang="ru-RU" sz="1400">
                <a:solidFill>
                  <a:srgbClr val="002060"/>
                </a:solidFill>
              </a:rPr>
              <a:t>4. Определите стиль текста. Докажите своё мнение.</a:t>
            </a:r>
          </a:p>
          <a:p>
            <a:r>
              <a:rPr lang="ru-RU" sz="1400">
                <a:solidFill>
                  <a:srgbClr val="002060"/>
                </a:solidFill>
              </a:rPr>
              <a:t>5. Какие средства художественной изобразительности используются автором? (Если анализируется художественный текст.) Укажите средства речевой выразительности. (Если анализируется текст публицистического стиля.)</a:t>
            </a:r>
          </a:p>
          <a:p>
            <a:r>
              <a:rPr lang="ru-RU" sz="1400">
                <a:solidFill>
                  <a:srgbClr val="002060"/>
                </a:solidFill>
              </a:rPr>
              <a:t>6. Докажите, что это текст. Какова роль первого (последнего) предложения?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88007" y="387085"/>
            <a:ext cx="8111872" cy="528481"/>
          </a:xfrm>
          <a:prstGeom prst="rect">
            <a:avLst/>
          </a:prstGeom>
          <a:solidFill>
            <a:schemeClr val="bg1"/>
          </a:solidFill>
          <a:effectLst>
            <a:softEdge rad="63500"/>
          </a:effectLst>
        </p:spPr>
        <p:txBody>
          <a:bodyPr bIns="0" anchor="b"/>
          <a:lstStyle/>
          <a:p>
            <a:pPr algn="ctr" fontAlgn="auto">
              <a:spcAft>
                <a:spcPts val="0"/>
              </a:spcAft>
              <a:defRPr/>
            </a:pPr>
            <a:r>
              <a:rPr lang="ru-RU" sz="2400" b="1" dirty="0">
                <a:latin typeface="Arial" pitchFamily="34" charset="0"/>
                <a:ea typeface="+mj-ea"/>
                <a:cs typeface="Arial" pitchFamily="34" charset="0"/>
              </a:rPr>
              <a:t>Организация самостоятельной работы учащихся на основе текста</a:t>
            </a:r>
          </a:p>
        </p:txBody>
      </p:sp>
      <p:sp>
        <p:nvSpPr>
          <p:cNvPr id="28676" name="Прямоугольник 6"/>
          <p:cNvSpPr>
            <a:spLocks noChangeArrowheads="1"/>
          </p:cNvSpPr>
          <p:nvPr/>
        </p:nvSpPr>
        <p:spPr bwMode="auto">
          <a:xfrm>
            <a:off x="0" y="915988"/>
            <a:ext cx="9324975" cy="3784600"/>
          </a:xfrm>
          <a:prstGeom prst="rect">
            <a:avLst/>
          </a:prstGeom>
          <a:noFill/>
          <a:ln w="9525">
            <a:noFill/>
            <a:miter lim="800000"/>
            <a:headEnd/>
            <a:tailEnd/>
          </a:ln>
        </p:spPr>
        <p:txBody>
          <a:bodyPr>
            <a:spAutoFit/>
          </a:bodyPr>
          <a:lstStyle/>
          <a:p>
            <a:pPr algn="ctr"/>
            <a:r>
              <a:rPr lang="ru-RU" sz="1600" b="1">
                <a:solidFill>
                  <a:srgbClr val="002060"/>
                </a:solidFill>
              </a:rPr>
              <a:t>План комплексной работы с текстом</a:t>
            </a:r>
            <a:r>
              <a:rPr lang="ru-RU" sz="1600">
                <a:solidFill>
                  <a:srgbClr val="002060"/>
                </a:solidFill>
              </a:rPr>
              <a:t>  </a:t>
            </a:r>
            <a:r>
              <a:rPr lang="ru-RU" sz="1600" b="1">
                <a:solidFill>
                  <a:srgbClr val="002060"/>
                </a:solidFill>
              </a:rPr>
              <a:t>(примерные вопросы и задания)</a:t>
            </a:r>
          </a:p>
          <a:p>
            <a:endParaRPr lang="ru-RU" sz="1600">
              <a:solidFill>
                <a:srgbClr val="002060"/>
              </a:solidFill>
            </a:endParaRPr>
          </a:p>
          <a:p>
            <a:r>
              <a:rPr lang="ru-RU" sz="1600">
                <a:solidFill>
                  <a:srgbClr val="002060"/>
                </a:solidFill>
              </a:rPr>
              <a:t>7. Какие средства связи между предложениями используются в тексте (одном абзаце)? Какой способ связи между предложениями в этом тексте (цепная, параллельная связь, их сочетание)?</a:t>
            </a:r>
          </a:p>
          <a:p>
            <a:r>
              <a:rPr lang="ru-RU" sz="1600">
                <a:solidFill>
                  <a:srgbClr val="002060"/>
                </a:solidFill>
              </a:rPr>
              <a:t>8. Объясните, пользуясь словарями, значение выделенных слов.</a:t>
            </a:r>
          </a:p>
          <a:p>
            <a:r>
              <a:rPr lang="ru-RU" sz="1600">
                <a:solidFill>
                  <a:srgbClr val="002060"/>
                </a:solidFill>
              </a:rPr>
              <a:t>9. Подберите к выделенным словам синонимы (антонимы). Чем отличаются слова, входящие в ряд синонимов? Почему из ряда синонимов в тексте используется данное слово?</a:t>
            </a:r>
          </a:p>
          <a:p>
            <a:r>
              <a:rPr lang="ru-RU" sz="1600">
                <a:solidFill>
                  <a:srgbClr val="002060"/>
                </a:solidFill>
              </a:rPr>
              <a:t>10. Найдите в тексте два-три многозначных слова. В каких значениях они употреблены? Докажите, что эти слова многозначны.</a:t>
            </a:r>
          </a:p>
          <a:p>
            <a:r>
              <a:rPr lang="ru-RU" sz="1600">
                <a:solidFill>
                  <a:srgbClr val="002060"/>
                </a:solidFill>
              </a:rPr>
              <a:t>11. Составьте план текста, подготовьтесь к его пересказу (устному или письменному; напишите изложение: подробное, сжатое, выборочное и т.д.).</a:t>
            </a:r>
          </a:p>
          <a:p>
            <a:r>
              <a:rPr lang="ru-RU" sz="1600">
                <a:solidFill>
                  <a:srgbClr val="002060"/>
                </a:solidFill>
              </a:rPr>
              <a:t>12. Произведите на материале текста разные виды разбора.</a:t>
            </a:r>
          </a:p>
          <a:p>
            <a:r>
              <a:rPr lang="ru-RU" sz="1600">
                <a:solidFill>
                  <a:srgbClr val="002060"/>
                </a:solidFill>
              </a:rPr>
              <a:t>16. Проанализируйте орфографию и пунктуацию текста. Сгруппируйте орфограммы и пунктограммы, объясните их.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5"/>
          <p:cNvSpPr>
            <a:spLocks noGrp="1"/>
          </p:cNvSpPr>
          <p:nvPr>
            <p:ph type="title"/>
          </p:nvPr>
        </p:nvSpPr>
        <p:spPr>
          <a:xfrm>
            <a:off x="250825" y="195263"/>
            <a:ext cx="8713788" cy="641350"/>
          </a:xfrm>
        </p:spPr>
        <p:txBody>
          <a:bodyPr/>
          <a:lstStyle/>
          <a:p>
            <a:pPr eaLnBrk="1" hangingPunct="1"/>
            <a:r>
              <a:rPr lang="ru-RU" sz="2800">
                <a:solidFill>
                  <a:schemeClr val="tx1"/>
                </a:solidFill>
              </a:rPr>
              <a:t>Достижение предметных, личностных и метапредметных результатов</a:t>
            </a:r>
          </a:p>
        </p:txBody>
      </p:sp>
      <p:sp>
        <p:nvSpPr>
          <p:cNvPr id="29698" name="Объект 6"/>
          <p:cNvSpPr>
            <a:spLocks noGrp="1"/>
          </p:cNvSpPr>
          <p:nvPr>
            <p:ph idx="1"/>
          </p:nvPr>
        </p:nvSpPr>
        <p:spPr>
          <a:xfrm>
            <a:off x="107950" y="1200150"/>
            <a:ext cx="8856663" cy="3394075"/>
          </a:xfrm>
        </p:spPr>
        <p:txBody>
          <a:bodyPr/>
          <a:lstStyle/>
          <a:p>
            <a:pPr eaLnBrk="1" hangingPunct="1"/>
            <a:r>
              <a:rPr lang="ru-RU" sz="1400"/>
              <a:t>Комплексная работа с текстом, диалог с текстом должны включаться в систему работы, направленной на достижение </a:t>
            </a:r>
            <a:r>
              <a:rPr lang="ru-RU" sz="1400" b="1"/>
              <a:t>предметных</a:t>
            </a:r>
            <a:r>
              <a:rPr lang="ru-RU" sz="1400"/>
              <a:t>, </a:t>
            </a:r>
            <a:r>
              <a:rPr lang="ru-RU" sz="1400" b="1"/>
              <a:t>личностных</a:t>
            </a:r>
            <a:r>
              <a:rPr lang="ru-RU" sz="1400"/>
              <a:t> и </a:t>
            </a:r>
            <a:r>
              <a:rPr lang="ru-RU" sz="1400" b="1"/>
              <a:t>метапредметных</a:t>
            </a:r>
            <a:r>
              <a:rPr lang="ru-RU" sz="1400"/>
              <a:t> результатов, на формирование универсальных учебныхдействий. </a:t>
            </a:r>
          </a:p>
          <a:p>
            <a:pPr eaLnBrk="1" hangingPunct="1"/>
            <a:r>
              <a:rPr lang="ru-RU" sz="1400"/>
              <a:t>Система </a:t>
            </a:r>
            <a:r>
              <a:rPr lang="ru-RU" sz="1400" b="1"/>
              <a:t>требует</a:t>
            </a:r>
            <a:r>
              <a:rPr lang="ru-RU" sz="1400"/>
              <a:t> </a:t>
            </a:r>
            <a:r>
              <a:rPr lang="ru-RU" sz="1400" b="1"/>
              <a:t>непрерывности</a:t>
            </a:r>
            <a:r>
              <a:rPr lang="ru-RU" sz="1400"/>
              <a:t>, </a:t>
            </a:r>
            <a:r>
              <a:rPr lang="ru-RU" sz="1400" b="1"/>
              <a:t>повторяемости</a:t>
            </a:r>
            <a:r>
              <a:rPr lang="ru-RU" sz="1400"/>
              <a:t>. Вот почему основные, ключевые направления, определяющие виды  деятельности  на уроках русского языка, повторяются. Этот повтор означает не «топтание на месте», а развитие,  совершенствование того, что определяет процесс становления </a:t>
            </a:r>
            <a:r>
              <a:rPr lang="ru-RU" sz="1400" b="1"/>
              <a:t>языковой</a:t>
            </a:r>
            <a:r>
              <a:rPr lang="ru-RU" sz="1400"/>
              <a:t> </a:t>
            </a:r>
            <a:r>
              <a:rPr lang="ru-RU" sz="1400" b="1"/>
              <a:t>личности</a:t>
            </a:r>
            <a:r>
              <a:rPr lang="ru-RU" sz="1400"/>
              <a:t>, способной с помощью слова выразить свои мысли и чувства.   Самостоятельная работа  принесёт особую пользу, если занятия русским языком будут сопутствовать изучению, осмыслению литературы  как искусства слова. Наша культура — это прежде всего  наша классическая литература, постижение глубины которой возможно только при обращении к особенностям языка,  при понимании живой сущности слова. Исследование языка  художественных произведений — область чрезвычайно  увлекательная и сложная. Учиться этому необходимо, обращаясь к хорошим </a:t>
            </a:r>
            <a:r>
              <a:rPr lang="ru-RU" sz="1400" b="1"/>
              <a:t>образцам</a:t>
            </a:r>
            <a:r>
              <a:rPr lang="ru-RU" sz="1400"/>
              <a:t> </a:t>
            </a:r>
            <a:r>
              <a:rPr lang="ru-RU" sz="1400" b="1"/>
              <a:t>анализа</a:t>
            </a:r>
            <a:r>
              <a:rPr lang="ru-RU" sz="1400"/>
              <a:t>.   Вот почему  в  системе упражнений   особое место занимают «тексты о текстах», сопоставительный анализ текстов («от текста — к тексту»), а также диалог с текстом. </a:t>
            </a:r>
          </a:p>
          <a:p>
            <a:pPr eaLnBrk="1" hangingPunct="1"/>
            <a:r>
              <a:rPr lang="ru-RU" sz="1400" b="1" i="1"/>
              <a:t>    </a:t>
            </a:r>
            <a:r>
              <a:rPr lang="ru-RU" sz="1400" b="1"/>
              <a:t>Диалог с текстом может осуществляться и в процессе   </a:t>
            </a:r>
            <a:r>
              <a:rPr lang="ru-RU" sz="1400" b="1" i="1"/>
              <a:t> самостоятельной  работы.</a:t>
            </a:r>
            <a:endParaRPr lang="ru-RU" sz="1400"/>
          </a:p>
          <a:p>
            <a:pPr eaLnBrk="1" hangingPunct="1"/>
            <a:endParaRPr lang="ru-RU"/>
          </a:p>
        </p:txBody>
      </p:sp>
      <p:sp>
        <p:nvSpPr>
          <p:cNvPr id="5" name="Номер слайда 4"/>
          <p:cNvSpPr>
            <a:spLocks noGrp="1"/>
          </p:cNvSpPr>
          <p:nvPr>
            <p:ph type="sldNum" sz="quarter" idx="12"/>
          </p:nvPr>
        </p:nvSpPr>
        <p:spPr/>
        <p:txBody>
          <a:bodyPr/>
          <a:lstStyle/>
          <a:p>
            <a:pPr>
              <a:defRPr/>
            </a:pPr>
            <a:fld id="{C54F19A8-6C19-4784-A23A-13A929304232}" type="slidenum">
              <a:rPr lang="ru-RU" smtClean="0"/>
              <a:pPr>
                <a:defRPr/>
              </a:pPr>
              <a:t>14</a:t>
            </a:fld>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p:txBody>
          <a:bodyPr/>
          <a:lstStyle/>
          <a:p>
            <a:pPr eaLnBrk="1" hangingPunct="1"/>
            <a:r>
              <a:rPr lang="ru-RU" sz="2800">
                <a:solidFill>
                  <a:schemeClr val="tx1"/>
                </a:solidFill>
              </a:rPr>
              <a:t>Воспитание ученика как талантливого читателя</a:t>
            </a:r>
          </a:p>
        </p:txBody>
      </p:sp>
      <p:sp>
        <p:nvSpPr>
          <p:cNvPr id="3" name="Объект 2"/>
          <p:cNvSpPr>
            <a:spLocks noGrp="1"/>
          </p:cNvSpPr>
          <p:nvPr>
            <p:ph idx="1"/>
          </p:nvPr>
        </p:nvSpPr>
        <p:spPr>
          <a:xfrm>
            <a:off x="179388" y="842963"/>
            <a:ext cx="8964612" cy="3751262"/>
          </a:xfrm>
        </p:spPr>
        <p:txBody>
          <a:bodyPr/>
          <a:lstStyle/>
          <a:p>
            <a:pPr marL="0" indent="0" eaLnBrk="1" hangingPunct="1">
              <a:buFont typeface="Arial" charset="0"/>
              <a:buNone/>
              <a:defRPr/>
            </a:pPr>
            <a:r>
              <a:rPr lang="ru-RU" sz="1400" dirty="0"/>
              <a:t>     </a:t>
            </a:r>
            <a:r>
              <a:rPr lang="ru-RU" sz="1600" dirty="0"/>
              <a:t>Прочитайте отрывок из воспоминаний о пианисте Станиславе Рихтере.  Выпишите ключевые слова.   </a:t>
            </a:r>
          </a:p>
          <a:p>
            <a:pPr marL="0" indent="0" eaLnBrk="1" hangingPunct="1">
              <a:buFont typeface="Arial" charset="0"/>
              <a:buNone/>
              <a:defRPr/>
            </a:pPr>
            <a:r>
              <a:rPr lang="ru-RU" sz="1600" dirty="0"/>
              <a:t>…После музыки он больше всего любил читать.</a:t>
            </a:r>
          </a:p>
          <a:p>
            <a:pPr marL="0" indent="0" eaLnBrk="1" hangingPunct="1">
              <a:buFont typeface="Arial" charset="0"/>
              <a:buNone/>
              <a:defRPr/>
            </a:pPr>
            <a:r>
              <a:rPr lang="ru-RU" sz="1600" dirty="0"/>
              <a:t>Кстати, отношение к книгам было своеобразным камертоном, благодаря которому Рихтер понимал, что за человек перед ним.</a:t>
            </a:r>
          </a:p>
          <a:p>
            <a:pPr marL="0" indent="0" eaLnBrk="1" hangingPunct="1">
              <a:buFont typeface="Arial" charset="0"/>
              <a:buNone/>
              <a:defRPr/>
            </a:pPr>
            <a:r>
              <a:rPr lang="ru-RU" sz="1600" dirty="0"/>
              <a:t>Он сам, кажется, едва ли не наизусть знал все великие книги мира. С  Юрием Нагибиным, например, у него была такая игра – кто лучше знает Пруста. Один из друзей произносил  какую-нибудь строку из произведений французского гения, а другой должен был ее продолжить.</a:t>
            </a:r>
          </a:p>
          <a:p>
            <a:pPr marL="0" indent="0" eaLnBrk="1" hangingPunct="1">
              <a:buFont typeface="Arial" charset="0"/>
              <a:buNone/>
              <a:defRPr/>
            </a:pPr>
            <a:r>
              <a:rPr lang="ru-RU" sz="1600" dirty="0"/>
              <a:t> Последней книгой, которую перечитывал Рихтер перед смертью, была «Отцы и дети» Тургенева. Поначалу роман ему читали вслух. Но когда дошли до эпизода смерти Базарова, чтение решили прервать.  Тогда  Рихтер сам взял книгу и дочитал ее до конца…</a:t>
            </a:r>
          </a:p>
          <a:p>
            <a:pPr marL="0" indent="0" eaLnBrk="1" hangingPunct="1">
              <a:buFont typeface="Arial" charset="0"/>
              <a:buNone/>
              <a:defRPr/>
            </a:pPr>
            <a:r>
              <a:rPr lang="ru-RU" sz="1600" dirty="0"/>
              <a:t>Другой страстью музыканта было кино. Не случайно одними из самых близких его друзей были две самые большие кинозвезды – Любовь Орлова  и  Марлен Дитрих.                                                                                                                                           (В. Прохорова)</a:t>
            </a: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F4FCEC41-AE9B-4724-8B92-4BB26380E760}" type="slidenum">
              <a:rPr lang="ru-RU" smtClean="0"/>
              <a:pPr>
                <a:defRPr/>
              </a:pPr>
              <a:t>15</a:t>
            </a:fld>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323850" y="195263"/>
            <a:ext cx="8496300" cy="641350"/>
          </a:xfrm>
        </p:spPr>
        <p:txBody>
          <a:bodyPr/>
          <a:lstStyle/>
          <a:p>
            <a:pPr eaLnBrk="1" hangingPunct="1"/>
            <a:r>
              <a:rPr lang="ru-RU" sz="3200">
                <a:solidFill>
                  <a:schemeClr val="tx1"/>
                </a:solidFill>
              </a:rPr>
              <a:t>Воспитание ученика как талантливого читателя</a:t>
            </a:r>
          </a:p>
        </p:txBody>
      </p:sp>
      <p:sp>
        <p:nvSpPr>
          <p:cNvPr id="3" name="Объект 2"/>
          <p:cNvSpPr>
            <a:spLocks noGrp="1"/>
          </p:cNvSpPr>
          <p:nvPr>
            <p:ph idx="1"/>
          </p:nvPr>
        </p:nvSpPr>
        <p:spPr>
          <a:xfrm>
            <a:off x="179388" y="915988"/>
            <a:ext cx="8856662" cy="3678237"/>
          </a:xfrm>
        </p:spPr>
        <p:txBody>
          <a:bodyPr/>
          <a:lstStyle/>
          <a:p>
            <a:pPr marL="0" indent="0" eaLnBrk="1" hangingPunct="1">
              <a:buFont typeface="Arial" charset="0"/>
              <a:buNone/>
              <a:defRPr/>
            </a:pPr>
            <a:r>
              <a:rPr lang="ru-RU" sz="1600" dirty="0"/>
              <a:t> 1. Запишите  предпоследний абзац. Составьте схемы сложных предложений. Укажите средства связи между предложениями. (Ответ: лексический повтор, </a:t>
            </a:r>
            <a:r>
              <a:rPr lang="ru-RU" sz="1600" dirty="0" err="1"/>
              <a:t>однотематическая</a:t>
            </a:r>
            <a:r>
              <a:rPr lang="ru-RU" sz="1600" dirty="0"/>
              <a:t> лексика, контекстуальные синонимы, наречия, союз)</a:t>
            </a:r>
          </a:p>
          <a:p>
            <a:pPr marL="0" indent="0" eaLnBrk="1" hangingPunct="1">
              <a:buFont typeface="Arial" charset="0"/>
              <a:buNone/>
              <a:defRPr/>
            </a:pPr>
            <a:r>
              <a:rPr lang="ru-RU" sz="1600" dirty="0"/>
              <a:t>2. Объясните значение слова </a:t>
            </a:r>
            <a:r>
              <a:rPr lang="ru-RU" sz="1600" i="1" dirty="0"/>
              <a:t>камертон.</a:t>
            </a:r>
            <a:r>
              <a:rPr lang="ru-RU" sz="1600" dirty="0"/>
              <a:t>  А что для вас  служит таким своеобразным камертоном, помогающим понять характер, особенности другого человека? Напишите об этом.</a:t>
            </a:r>
          </a:p>
          <a:p>
            <a:pPr marL="0" indent="0" eaLnBrk="1" hangingPunct="1">
              <a:buFont typeface="Arial" charset="0"/>
              <a:buNone/>
              <a:defRPr/>
            </a:pPr>
            <a:r>
              <a:rPr lang="ru-RU" sz="1600" dirty="0"/>
              <a:t>3. Выпишите из второго абзаца местоимения.</a:t>
            </a:r>
          </a:p>
          <a:p>
            <a:pPr marL="0" indent="0" eaLnBrk="1" hangingPunct="1">
              <a:buFont typeface="Arial" charset="0"/>
              <a:buNone/>
              <a:defRPr/>
            </a:pPr>
            <a:r>
              <a:rPr lang="ru-RU" sz="1600" dirty="0"/>
              <a:t>4. В каком словосочетании связь иная, чем примыкание? А) читали вслух  Б) знал наизусть В) французский гений  Г) тогда взял  (Ответ: В.)</a:t>
            </a:r>
          </a:p>
          <a:p>
            <a:pPr marL="0" indent="0" eaLnBrk="1" hangingPunct="1">
              <a:buFont typeface="Arial" charset="0"/>
              <a:buNone/>
              <a:defRPr/>
            </a:pPr>
            <a:r>
              <a:rPr lang="ru-RU" sz="1600" dirty="0"/>
              <a:t>5. Какое сочетание слов не является словосочетанием? А) прервать чтение Б) отношение к книгам В) последней книгой Г) благодаря чтению  (Ответ: Г,)</a:t>
            </a:r>
          </a:p>
          <a:p>
            <a:pPr marL="0" indent="0" eaLnBrk="1" hangingPunct="1">
              <a:buFont typeface="Arial" charset="0"/>
              <a:buNone/>
              <a:defRPr/>
            </a:pPr>
            <a:r>
              <a:rPr lang="ru-RU" sz="1600" dirty="0"/>
              <a:t>6. Напишите сжатое изложение.</a:t>
            </a:r>
          </a:p>
          <a:p>
            <a:pPr marL="0" indent="0" eaLnBrk="1" hangingPunct="1">
              <a:buFont typeface="Arial" charset="0"/>
              <a:buNone/>
              <a:defRPr/>
            </a:pPr>
            <a:r>
              <a:rPr lang="ru-RU" sz="1600" dirty="0"/>
              <a:t>7. Попробуйте составить (выберите один из вариантов) </a:t>
            </a:r>
            <a:r>
              <a:rPr lang="ru-RU" sz="1600" b="1" dirty="0"/>
              <a:t>свой</a:t>
            </a:r>
            <a:r>
              <a:rPr lang="ru-RU" sz="1600" dirty="0"/>
              <a:t> список  «Великие книги мира»,   «Великие актеры»,  «Фильмы, которые нельзя не посмотреть (побеседуйте с друзьями, одноклассниками). </a:t>
            </a: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2C52404E-B35C-4730-BE2D-62872FE3AB1F}" type="slidenum">
              <a:rPr lang="ru-RU" smtClean="0"/>
              <a:pPr>
                <a:defRPr/>
              </a:pPr>
              <a:t>16</a:t>
            </a:fld>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p:txBody>
          <a:bodyPr/>
          <a:lstStyle/>
          <a:p>
            <a:pPr eaLnBrk="1" hangingPunct="1"/>
            <a:r>
              <a:rPr lang="ru-RU" sz="2800">
                <a:solidFill>
                  <a:schemeClr val="tx1"/>
                </a:solidFill>
              </a:rPr>
              <a:t>Роль материалов для записных книжек</a:t>
            </a:r>
          </a:p>
        </p:txBody>
      </p:sp>
      <p:sp>
        <p:nvSpPr>
          <p:cNvPr id="32770" name="Объект 2"/>
          <p:cNvSpPr>
            <a:spLocks noGrp="1"/>
          </p:cNvSpPr>
          <p:nvPr>
            <p:ph idx="1"/>
          </p:nvPr>
        </p:nvSpPr>
        <p:spPr/>
        <p:txBody>
          <a:bodyPr/>
          <a:lstStyle/>
          <a:p>
            <a:pPr eaLnBrk="1" hangingPunct="1"/>
            <a:r>
              <a:rPr lang="ru-RU" sz="2400"/>
              <a:t>Ничего окончательного в мире еще не произошло, последнее слово мира и о мире еще не сказано, мир открыт и свободен, еще все впереди и всегда будет впереди.    М.  БАХТИН</a:t>
            </a:r>
          </a:p>
          <a:p>
            <a:pPr eaLnBrk="1" hangingPunct="1"/>
            <a:r>
              <a:rPr lang="ru-RU" sz="2400"/>
              <a:t>… жить – значит занимать ценностную позицию в каждом моменте жизни, ценностно устанавливаться.                                            М.М. Бахтин</a:t>
            </a:r>
          </a:p>
          <a:p>
            <a:pPr eaLnBrk="1" hangingPunct="1"/>
            <a:endParaRPr lang="ru-RU"/>
          </a:p>
        </p:txBody>
      </p:sp>
      <p:sp>
        <p:nvSpPr>
          <p:cNvPr id="4" name="Номер слайда 3"/>
          <p:cNvSpPr>
            <a:spLocks noGrp="1"/>
          </p:cNvSpPr>
          <p:nvPr>
            <p:ph type="sldNum" sz="quarter" idx="12"/>
          </p:nvPr>
        </p:nvSpPr>
        <p:spPr/>
        <p:txBody>
          <a:bodyPr/>
          <a:lstStyle/>
          <a:p>
            <a:pPr>
              <a:defRPr/>
            </a:pPr>
            <a:fld id="{9548C374-72F8-4337-ACB3-00FCB7801A1A}" type="slidenum">
              <a:rPr lang="ru-RU" smtClean="0"/>
              <a:pPr>
                <a:defRPr/>
              </a:pPr>
              <a:t>17</a:t>
            </a:fld>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457200" y="195263"/>
            <a:ext cx="8229600" cy="792162"/>
          </a:xfrm>
        </p:spPr>
        <p:txBody>
          <a:bodyPr/>
          <a:lstStyle/>
          <a:p>
            <a:pPr eaLnBrk="1" hangingPunct="1"/>
            <a:r>
              <a:rPr lang="ru-RU" sz="2800">
                <a:solidFill>
                  <a:schemeClr val="tx1"/>
                </a:solidFill>
              </a:rPr>
              <a:t>Направленность комплексной работы с текстом на развитие ученика как личности</a:t>
            </a:r>
          </a:p>
        </p:txBody>
      </p:sp>
      <p:sp>
        <p:nvSpPr>
          <p:cNvPr id="3" name="Объект 2"/>
          <p:cNvSpPr>
            <a:spLocks noGrp="1"/>
          </p:cNvSpPr>
          <p:nvPr>
            <p:ph idx="1"/>
          </p:nvPr>
        </p:nvSpPr>
        <p:spPr>
          <a:xfrm>
            <a:off x="250825" y="1058863"/>
            <a:ext cx="8713788" cy="3384550"/>
          </a:xfrm>
        </p:spPr>
        <p:txBody>
          <a:bodyPr/>
          <a:lstStyle/>
          <a:p>
            <a:pPr marL="0" indent="0" eaLnBrk="1" hangingPunct="1">
              <a:buFont typeface="Arial" charset="0"/>
              <a:buNone/>
              <a:defRPr/>
            </a:pPr>
            <a:r>
              <a:rPr lang="ru-RU" sz="1600" dirty="0"/>
              <a:t>Комплексная работа с текстом создает условия для проявления творческой самостоятельности каждого ученика, для воспитания способности к взаимодействию, к диалогу</a:t>
            </a:r>
          </a:p>
          <a:p>
            <a:pPr marL="0" indent="0" eaLnBrk="1" hangingPunct="1">
              <a:buFont typeface="Arial" charset="0"/>
              <a:buNone/>
              <a:defRPr/>
            </a:pPr>
            <a:r>
              <a:rPr lang="ru-RU" sz="1400" b="1" i="1" dirty="0"/>
              <a:t>Взаимодействие</a:t>
            </a:r>
            <a:r>
              <a:rPr lang="ru-RU" sz="1400" i="1" dirty="0"/>
              <a:t>  ученика</a:t>
            </a:r>
            <a:endParaRPr lang="ru-RU" sz="1400" dirty="0"/>
          </a:p>
          <a:p>
            <a:pPr marL="0" indent="0" eaLnBrk="1" hangingPunct="1">
              <a:buFont typeface="Arial" charset="0"/>
              <a:buNone/>
              <a:defRPr/>
            </a:pPr>
            <a:r>
              <a:rPr lang="ru-RU" sz="1400" i="1" dirty="0"/>
              <a:t>  --       друг с другом  (работа  в парах, в группе,        старших  с младшими…)</a:t>
            </a:r>
            <a:endParaRPr lang="ru-RU" sz="1400" dirty="0"/>
          </a:p>
          <a:p>
            <a:pPr marL="0" indent="0" eaLnBrk="1" hangingPunct="1">
              <a:buFont typeface="Arial" charset="0"/>
              <a:buNone/>
              <a:defRPr/>
            </a:pPr>
            <a:r>
              <a:rPr lang="ru-RU" sz="1400" dirty="0"/>
              <a:t> --     с учителем, с родителя</a:t>
            </a:r>
          </a:p>
          <a:p>
            <a:pPr marL="0" indent="0" eaLnBrk="1" hangingPunct="1">
              <a:buFont typeface="Arial" charset="0"/>
              <a:buNone/>
              <a:defRPr/>
            </a:pPr>
            <a:r>
              <a:rPr lang="ru-RU" sz="1400" dirty="0"/>
              <a:t>--    с учебниками, словарями,  справочниками.</a:t>
            </a:r>
          </a:p>
          <a:p>
            <a:pPr marL="0" indent="0" eaLnBrk="1" hangingPunct="1">
              <a:buFont typeface="Arial" charset="0"/>
              <a:buNone/>
              <a:defRPr/>
            </a:pPr>
            <a:r>
              <a:rPr lang="ru-RU" sz="1400" dirty="0"/>
              <a:t> --    с   Интернетом</a:t>
            </a:r>
          </a:p>
          <a:p>
            <a:pPr marL="0" indent="0" eaLnBrk="1" hangingPunct="1">
              <a:buFont typeface="Arial" charset="0"/>
              <a:buNone/>
              <a:defRPr/>
            </a:pPr>
            <a:r>
              <a:rPr lang="ru-RU" sz="1400" dirty="0"/>
              <a:t> --    с окружающей  речевой  средой…</a:t>
            </a:r>
          </a:p>
          <a:p>
            <a:pPr marL="0" indent="0" eaLnBrk="1" hangingPunct="1">
              <a:buFont typeface="Arial" charset="0"/>
              <a:buNone/>
              <a:defRPr/>
            </a:pPr>
            <a:r>
              <a:rPr lang="ru-RU" sz="1400" dirty="0"/>
              <a:t> (этот перечень  можно продолжить)</a:t>
            </a:r>
          </a:p>
          <a:p>
            <a:pPr marL="0" indent="0" eaLnBrk="1" hangingPunct="1">
              <a:buFont typeface="Arial" charset="0"/>
              <a:buNone/>
              <a:defRPr/>
            </a:pPr>
            <a:r>
              <a:rPr lang="ru-RU" sz="1400" dirty="0"/>
              <a:t>Хочется обозначить   такие  ключевые направления:</a:t>
            </a:r>
            <a:r>
              <a:rPr lang="ru-RU" sz="1400" i="1" dirty="0"/>
              <a:t>  </a:t>
            </a:r>
            <a:r>
              <a:rPr lang="ru-RU" sz="1400" b="1" i="1" dirty="0"/>
              <a:t>Взаимодействие</a:t>
            </a:r>
            <a:r>
              <a:rPr lang="ru-RU" sz="1400" i="1" dirty="0"/>
              <a:t>  в обучении </a:t>
            </a:r>
            <a:r>
              <a:rPr lang="ru-RU" sz="1400" b="1" i="1" dirty="0"/>
              <a:t>языку   и   речи</a:t>
            </a:r>
            <a:endParaRPr lang="ru-RU" sz="1400" dirty="0"/>
          </a:p>
          <a:p>
            <a:pPr eaLnBrk="1" hangingPunct="1">
              <a:defRPr/>
            </a:pPr>
            <a:r>
              <a:rPr lang="ru-RU" sz="1400" i="1" dirty="0"/>
              <a:t>  </a:t>
            </a:r>
            <a:r>
              <a:rPr lang="ru-RU" sz="1400" b="1" i="1" dirty="0"/>
              <a:t>Взаимодействие    обучения, воспитания  и развития  (</a:t>
            </a:r>
            <a:r>
              <a:rPr lang="ru-RU" sz="1400" b="1" i="1" dirty="0" err="1"/>
              <a:t>т.е</a:t>
            </a:r>
            <a:r>
              <a:rPr lang="ru-RU" sz="1400" b="1" i="1" dirty="0"/>
              <a:t> воспитание  и развитие  - в процессе  обучения)</a:t>
            </a:r>
            <a:endParaRPr lang="ru-RU" sz="1400" dirty="0"/>
          </a:p>
          <a:p>
            <a:pPr eaLnBrk="1" hangingPunct="1">
              <a:defRPr/>
            </a:pPr>
            <a:r>
              <a:rPr lang="ru-RU" sz="1400" i="1" dirty="0"/>
              <a:t>  </a:t>
            </a:r>
            <a:r>
              <a:rPr lang="ru-RU" sz="1400" b="1" i="1" dirty="0"/>
              <a:t>Взаимодействие</a:t>
            </a:r>
            <a:r>
              <a:rPr lang="ru-RU" sz="1400" i="1" dirty="0"/>
              <a:t>    текстов  друг с другом  («от текста  -  к тексту»)</a:t>
            </a:r>
            <a:endParaRPr lang="ru-RU" sz="1400" dirty="0"/>
          </a:p>
          <a:p>
            <a:pPr eaLnBrk="1" hangingPunct="1">
              <a:defRPr/>
            </a:pPr>
            <a:r>
              <a:rPr lang="ru-RU" sz="1400" i="1" dirty="0"/>
              <a:t>  </a:t>
            </a:r>
            <a:r>
              <a:rPr lang="ru-RU" sz="1400" b="1" i="1" dirty="0"/>
              <a:t>Взаимодействие</a:t>
            </a:r>
            <a:r>
              <a:rPr lang="ru-RU" sz="1400" i="1" dirty="0"/>
              <a:t>    уроков  русского языка  и  литературы…</a:t>
            </a:r>
            <a:r>
              <a:rPr lang="ru-RU" sz="1400" dirty="0"/>
              <a:t> </a:t>
            </a:r>
          </a:p>
        </p:txBody>
      </p:sp>
      <p:sp>
        <p:nvSpPr>
          <p:cNvPr id="4" name="Номер слайда 3"/>
          <p:cNvSpPr>
            <a:spLocks noGrp="1"/>
          </p:cNvSpPr>
          <p:nvPr>
            <p:ph type="sldNum" sz="quarter" idx="12"/>
          </p:nvPr>
        </p:nvSpPr>
        <p:spPr/>
        <p:txBody>
          <a:bodyPr/>
          <a:lstStyle/>
          <a:p>
            <a:pPr>
              <a:defRPr/>
            </a:pPr>
            <a:fld id="{D3EAAD1F-B0D1-4FDA-A63D-F0CFA71C8162}" type="slidenum">
              <a:rPr lang="ru-RU" smtClean="0"/>
              <a:pPr>
                <a:defRPr/>
              </a:pPr>
              <a:t>18</a:t>
            </a:fld>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a:xfrm>
            <a:off x="107950" y="-20638"/>
            <a:ext cx="8856663" cy="857251"/>
          </a:xfrm>
        </p:spPr>
        <p:txBody>
          <a:bodyPr/>
          <a:lstStyle/>
          <a:p>
            <a:pPr eaLnBrk="1" hangingPunct="1"/>
            <a:r>
              <a:rPr lang="ru-RU" sz="2400">
                <a:solidFill>
                  <a:schemeClr val="tx1"/>
                </a:solidFill>
              </a:rPr>
              <a:t>Пространство речевой среды на каждом уроке – это открытая система</a:t>
            </a:r>
          </a:p>
        </p:txBody>
      </p:sp>
      <p:sp>
        <p:nvSpPr>
          <p:cNvPr id="3" name="Объект 2"/>
          <p:cNvSpPr>
            <a:spLocks noGrp="1"/>
          </p:cNvSpPr>
          <p:nvPr>
            <p:ph idx="1"/>
          </p:nvPr>
        </p:nvSpPr>
        <p:spPr>
          <a:xfrm>
            <a:off x="0" y="771525"/>
            <a:ext cx="8686800" cy="3744913"/>
          </a:xfrm>
        </p:spPr>
        <p:txBody>
          <a:bodyPr/>
          <a:lstStyle/>
          <a:p>
            <a:pPr marL="0" indent="0" eaLnBrk="1" hangingPunct="1">
              <a:buFont typeface="Arial" charset="0"/>
              <a:buNone/>
              <a:defRPr/>
            </a:pPr>
            <a:r>
              <a:rPr lang="ru-RU" sz="1600" dirty="0"/>
              <a:t>Укажите изобразительно-выразительные средства.</a:t>
            </a:r>
          </a:p>
          <a:p>
            <a:pPr marL="0" indent="0" eaLnBrk="1" hangingPunct="1">
              <a:buFont typeface="Arial" charset="0"/>
              <a:buNone/>
              <a:defRPr/>
            </a:pPr>
            <a:r>
              <a:rPr lang="ru-RU" sz="1600" dirty="0"/>
              <a:t>       Смотри, еще сколько у нас впереди!</a:t>
            </a:r>
          </a:p>
          <a:p>
            <a:pPr marL="0" indent="0" eaLnBrk="1" hangingPunct="1">
              <a:buFont typeface="Arial" charset="0"/>
              <a:buNone/>
              <a:defRPr/>
            </a:pPr>
            <a:r>
              <a:rPr lang="ru-RU" sz="1600" dirty="0"/>
              <a:t>       Чего нам бояться на вольном пути?</a:t>
            </a:r>
          </a:p>
          <a:p>
            <a:pPr marL="0" indent="0" eaLnBrk="1" hangingPunct="1">
              <a:buFont typeface="Arial" charset="0"/>
              <a:buNone/>
              <a:defRPr/>
            </a:pPr>
            <a:r>
              <a:rPr lang="ru-RU" sz="1600" dirty="0"/>
              <a:t>       Подумаешь, дождик, подумаешь, снег!</a:t>
            </a:r>
          </a:p>
          <a:p>
            <a:pPr marL="0" indent="0" eaLnBrk="1" hangingPunct="1">
              <a:buFont typeface="Arial" charset="0"/>
              <a:buNone/>
              <a:defRPr/>
            </a:pPr>
            <a:r>
              <a:rPr lang="ru-RU" sz="1600" dirty="0"/>
              <a:t>       Гроза – на минуту, а солнце  - навек!</a:t>
            </a:r>
          </a:p>
          <a:p>
            <a:pPr marL="0" indent="0" eaLnBrk="1" hangingPunct="1">
              <a:buFont typeface="Arial" charset="0"/>
              <a:buNone/>
              <a:defRPr/>
            </a:pPr>
            <a:r>
              <a:rPr lang="ru-RU" sz="1600" dirty="0"/>
              <a:t>				А на небе радуга разгорелась жарко!</a:t>
            </a:r>
          </a:p>
          <a:p>
            <a:pPr marL="0" indent="0" eaLnBrk="1" hangingPunct="1">
              <a:buFont typeface="Arial" charset="0"/>
              <a:buNone/>
              <a:defRPr/>
            </a:pPr>
            <a:r>
              <a:rPr lang="ru-RU" sz="1600" dirty="0"/>
              <a:t>				Попрощаться надо бы – расставаться жалко!</a:t>
            </a:r>
          </a:p>
          <a:p>
            <a:pPr marL="0" indent="0" eaLnBrk="1" hangingPunct="1">
              <a:buFont typeface="Arial" charset="0"/>
              <a:buNone/>
              <a:defRPr/>
            </a:pPr>
            <a:r>
              <a:rPr lang="ru-RU" sz="1600" dirty="0"/>
              <a:t>				Разгорелась радуга на все поднебесье!</a:t>
            </a:r>
          </a:p>
          <a:p>
            <a:pPr marL="0" indent="0" eaLnBrk="1" hangingPunct="1">
              <a:buFont typeface="Arial" charset="0"/>
              <a:buNone/>
              <a:defRPr/>
            </a:pPr>
            <a:r>
              <a:rPr lang="ru-RU" sz="1600" dirty="0"/>
              <a:t>				Ну-ка, взялись за руки – полетели вместе!      (Ю. Ким)</a:t>
            </a:r>
          </a:p>
          <a:p>
            <a:pPr marL="0" indent="0" eaLnBrk="1" hangingPunct="1">
              <a:buFont typeface="Arial" charset="0"/>
              <a:buNone/>
              <a:defRPr/>
            </a:pPr>
            <a:r>
              <a:rPr lang="ru-RU" sz="1600" dirty="0"/>
              <a:t>Выпишите слова, которые входят в тематическую группу «Природа. Погода». 2. Какова роль восклицательных предложений?  3. Укажите словосочетания со связью примыкание. А) полетели вместе Б) на вольном пути В) разгорелась жарко Г) взялись за руки (Ответ: А, В.) 4. Какие орфографические, пунктуационные правила можно подтвердить примерами из текста?    5. Подготовьтесь к выразительному чтению. </a:t>
            </a:r>
          </a:p>
          <a:p>
            <a:pPr eaLnBrk="1" hangingPunct="1">
              <a:defRPr/>
            </a:pPr>
            <a:endParaRPr lang="ru-RU" sz="1600" dirty="0"/>
          </a:p>
        </p:txBody>
      </p:sp>
      <p:sp>
        <p:nvSpPr>
          <p:cNvPr id="4" name="Номер слайда 3"/>
          <p:cNvSpPr>
            <a:spLocks noGrp="1"/>
          </p:cNvSpPr>
          <p:nvPr>
            <p:ph type="sldNum" sz="quarter" idx="12"/>
          </p:nvPr>
        </p:nvSpPr>
        <p:spPr/>
        <p:txBody>
          <a:bodyPr/>
          <a:lstStyle/>
          <a:p>
            <a:pPr>
              <a:defRPr/>
            </a:pPr>
            <a:fld id="{33E58DF2-FC49-43EC-B8CC-B3ACE41FB159}" type="slidenum">
              <a:rPr lang="ru-RU" smtClean="0"/>
              <a:pPr>
                <a:defRPr/>
              </a:pPr>
              <a:t>19</a:t>
            </a:fld>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51520" y="303498"/>
            <a:ext cx="5184576" cy="3447098"/>
          </a:xfrm>
          <a:prstGeom prst="rect">
            <a:avLst/>
          </a:prstGeom>
          <a:solidFill>
            <a:schemeClr val="bg1"/>
          </a:solidFill>
          <a:ln w="9525">
            <a:noFill/>
            <a:miter lim="800000"/>
            <a:headEnd/>
            <a:tailEnd/>
          </a:ln>
          <a:effectLst>
            <a:softEdge rad="127000"/>
          </a:effectLst>
        </p:spPr>
        <p:txBody>
          <a:bodyPr>
            <a:spAutoFit/>
          </a:bodyPr>
          <a:lstStyle/>
          <a:p>
            <a:pPr fontAlgn="auto">
              <a:spcBef>
                <a:spcPts val="0"/>
              </a:spcBef>
              <a:spcAft>
                <a:spcPts val="0"/>
              </a:spcAft>
              <a:defRPr/>
            </a:pPr>
            <a:r>
              <a:rPr lang="ru-RU" sz="2800" b="1" dirty="0">
                <a:solidFill>
                  <a:srgbClr val="000066"/>
                </a:solidFill>
                <a:latin typeface="Times New Roman" pitchFamily="18" charset="0"/>
                <a:cs typeface="+mn-cs"/>
              </a:rPr>
              <a:t>	</a:t>
            </a:r>
            <a:endParaRPr lang="ru-RU" sz="3000" b="1" dirty="0">
              <a:solidFill>
                <a:srgbClr val="C00000"/>
              </a:solidFill>
              <a:latin typeface="+mn-lt"/>
              <a:cs typeface="+mn-cs"/>
            </a:endParaRPr>
          </a:p>
          <a:p>
            <a:pPr fontAlgn="auto">
              <a:spcBef>
                <a:spcPts val="0"/>
              </a:spcBef>
              <a:spcAft>
                <a:spcPts val="0"/>
              </a:spcAft>
              <a:defRPr/>
            </a:pPr>
            <a:r>
              <a:rPr lang="ru-RU" sz="3000" dirty="0">
                <a:solidFill>
                  <a:srgbClr val="C00000"/>
                </a:solidFill>
                <a:latin typeface="+mn-lt"/>
                <a:cs typeface="+mn-cs"/>
              </a:rPr>
              <a:t> </a:t>
            </a:r>
            <a:r>
              <a:rPr lang="ru-RU" sz="2000" dirty="0">
                <a:solidFill>
                  <a:schemeClr val="tx1">
                    <a:lumMod val="95000"/>
                    <a:lumOff val="5000"/>
                  </a:schemeClr>
                </a:solidFill>
                <a:latin typeface="+mn-lt"/>
                <a:cs typeface="+mn-cs"/>
              </a:rPr>
              <a:t>Комплексная работа с текстом включает в себя элементы филологического, лингвистического, речеведческого, лингвостилистического анализа, задания по фонетике, морфологии, </a:t>
            </a:r>
            <a:r>
              <a:rPr lang="ru-RU" sz="2000" dirty="0" err="1">
                <a:solidFill>
                  <a:schemeClr val="tx1">
                    <a:lumMod val="95000"/>
                    <a:lumOff val="5000"/>
                  </a:schemeClr>
                </a:solidFill>
                <a:latin typeface="+mn-lt"/>
                <a:cs typeface="+mn-cs"/>
              </a:rPr>
              <a:t>морфемике</a:t>
            </a:r>
            <a:r>
              <a:rPr lang="ru-RU" sz="2000" dirty="0">
                <a:solidFill>
                  <a:schemeClr val="tx1">
                    <a:lumMod val="95000"/>
                    <a:lumOff val="5000"/>
                  </a:schemeClr>
                </a:solidFill>
                <a:latin typeface="+mn-lt"/>
                <a:cs typeface="+mn-cs"/>
              </a:rPr>
              <a:t>, лексике, синтаксису, работу по орфографии и пунктуации, а также подготовку к выразительному чтению текста, к изложению и сочинению. </a:t>
            </a:r>
          </a:p>
        </p:txBody>
      </p:sp>
      <p:sp>
        <p:nvSpPr>
          <p:cNvPr id="16388" name="Text Box 10"/>
          <p:cNvSpPr txBox="1">
            <a:spLocks noChangeArrowheads="1"/>
          </p:cNvSpPr>
          <p:nvPr/>
        </p:nvSpPr>
        <p:spPr bwMode="auto">
          <a:xfrm>
            <a:off x="755650" y="3275013"/>
            <a:ext cx="7488238" cy="584200"/>
          </a:xfrm>
          <a:prstGeom prst="rect">
            <a:avLst/>
          </a:prstGeom>
          <a:noFill/>
          <a:ln w="9525">
            <a:noFill/>
            <a:miter lim="800000"/>
            <a:headEnd/>
            <a:tailEnd/>
          </a:ln>
        </p:spPr>
        <p:txBody>
          <a:bodyPr>
            <a:spAutoFit/>
          </a:bodyPr>
          <a:lstStyle/>
          <a:p>
            <a:r>
              <a:rPr lang="ru-RU" sz="3200">
                <a:solidFill>
                  <a:srgbClr val="000066"/>
                </a:solidFill>
                <a:latin typeface="Times New Roman" pitchFamily="18" charset="0"/>
              </a:rPr>
              <a:t>   </a:t>
            </a:r>
          </a:p>
        </p:txBody>
      </p:sp>
      <p:pic>
        <p:nvPicPr>
          <p:cNvPr id="16389" name="Picture 5" descr="C:\Documents and Settings\volkovavv\Рабочий стол\ПРЕЗЕНТАЦИИ\vert_covers\СКАНЫ НОВИНОК\814A012.jpg"/>
          <p:cNvPicPr>
            <a:picLocks noChangeAspect="1" noChangeArrowheads="1"/>
          </p:cNvPicPr>
          <p:nvPr/>
        </p:nvPicPr>
        <p:blipFill>
          <a:blip r:embed="rId3"/>
          <a:srcRect/>
          <a:stretch>
            <a:fillRect/>
          </a:stretch>
        </p:blipFill>
        <p:spPr bwMode="auto">
          <a:xfrm>
            <a:off x="3563938" y="3508375"/>
            <a:ext cx="1295400" cy="1439863"/>
          </a:xfrm>
          <a:prstGeom prst="rect">
            <a:avLst/>
          </a:prstGeom>
          <a:noFill/>
          <a:ln w="9525">
            <a:solidFill>
              <a:srgbClr val="2A73B6"/>
            </a:solidFill>
            <a:miter lim="800000"/>
            <a:headEnd/>
            <a:tailEnd/>
          </a:ln>
        </p:spPr>
      </p:pic>
      <p:sp>
        <p:nvSpPr>
          <p:cNvPr id="6" name="Прямоугольник 5"/>
          <p:cNvSpPr/>
          <p:nvPr/>
        </p:nvSpPr>
        <p:spPr>
          <a:xfrm>
            <a:off x="251520" y="195487"/>
            <a:ext cx="7056784" cy="584775"/>
          </a:xfrm>
          <a:prstGeom prst="rect">
            <a:avLst/>
          </a:prstGeom>
          <a:solidFill>
            <a:schemeClr val="bg1"/>
          </a:solidFill>
          <a:effectLst>
            <a:softEdge rad="127000"/>
          </a:effectLst>
        </p:spPr>
        <p:txBody>
          <a:bodyPr>
            <a:spAutoFit/>
          </a:bodyPr>
          <a:lstStyle/>
          <a:p>
            <a:pPr algn="ctr" fontAlgn="auto">
              <a:spcBef>
                <a:spcPts val="0"/>
              </a:spcBef>
              <a:spcAft>
                <a:spcPts val="0"/>
              </a:spcAft>
              <a:defRPr/>
            </a:pPr>
            <a:r>
              <a:rPr lang="ru-RU" sz="3200" b="1" dirty="0">
                <a:solidFill>
                  <a:schemeClr val="bg2">
                    <a:lumMod val="25000"/>
                  </a:schemeClr>
                </a:solidFill>
                <a:latin typeface="+mn-lt"/>
                <a:cs typeface="+mn-cs"/>
              </a:rPr>
              <a:t>Комплексная работа с текстом </a:t>
            </a:r>
          </a:p>
        </p:txBody>
      </p:sp>
      <p:pic>
        <p:nvPicPr>
          <p:cNvPr id="16393" name="Picture 3"/>
          <p:cNvPicPr>
            <a:picLocks noChangeAspect="1" noChangeArrowheads="1"/>
          </p:cNvPicPr>
          <p:nvPr/>
        </p:nvPicPr>
        <p:blipFill>
          <a:blip r:embed="rId4"/>
          <a:srcRect/>
          <a:stretch>
            <a:fillRect/>
          </a:stretch>
        </p:blipFill>
        <p:spPr bwMode="auto">
          <a:xfrm>
            <a:off x="7667625" y="3275013"/>
            <a:ext cx="1312863" cy="1368425"/>
          </a:xfrm>
          <a:prstGeom prst="rect">
            <a:avLst/>
          </a:prstGeom>
          <a:noFill/>
          <a:ln w="9525">
            <a:noFill/>
            <a:miter lim="800000"/>
            <a:headEnd/>
            <a:tailEnd/>
          </a:ln>
        </p:spPr>
      </p:pic>
      <p:pic>
        <p:nvPicPr>
          <p:cNvPr id="16394" name="Picture 1"/>
          <p:cNvPicPr>
            <a:picLocks noChangeAspect="1" noChangeArrowheads="1"/>
          </p:cNvPicPr>
          <p:nvPr/>
        </p:nvPicPr>
        <p:blipFill>
          <a:blip r:embed="rId5"/>
          <a:srcRect/>
          <a:stretch>
            <a:fillRect/>
          </a:stretch>
        </p:blipFill>
        <p:spPr bwMode="auto">
          <a:xfrm>
            <a:off x="7724775" y="1779588"/>
            <a:ext cx="1339850" cy="1495425"/>
          </a:xfrm>
          <a:prstGeom prst="rect">
            <a:avLst/>
          </a:prstGeom>
          <a:noFill/>
          <a:ln w="9525">
            <a:noFill/>
            <a:miter lim="800000"/>
            <a:headEnd/>
            <a:tailEnd/>
          </a:ln>
        </p:spPr>
      </p:pic>
      <p:pic>
        <p:nvPicPr>
          <p:cNvPr id="11" name="Picture 7" descr="C:\Documents and Settings\volkovavv\Рабочий стол\ПРЕЗЕНТАЦИИ\Обложки\2013-10-15 17-37-44_0338.jpg"/>
          <p:cNvPicPr>
            <a:picLocks noChangeAspect="1" noChangeArrowheads="1"/>
          </p:cNvPicPr>
          <p:nvPr/>
        </p:nvPicPr>
        <p:blipFill>
          <a:blip r:embed="rId6"/>
          <a:srcRect/>
          <a:stretch>
            <a:fillRect/>
          </a:stretch>
        </p:blipFill>
        <p:spPr bwMode="auto">
          <a:xfrm>
            <a:off x="7750175" y="303213"/>
            <a:ext cx="1208088" cy="1404937"/>
          </a:xfrm>
          <a:prstGeom prst="rect">
            <a:avLst/>
          </a:prstGeom>
          <a:noFill/>
          <a:ln w="3175">
            <a:solidFill>
              <a:srgbClr val="C00000"/>
            </a:solidFill>
            <a:miter lim="800000"/>
            <a:headEnd/>
            <a:tailEnd/>
          </a:ln>
          <a:effectLst>
            <a:outerShdw blurRad="50800" dist="38100" dir="13500000" algn="br" rotWithShape="0">
              <a:prstClr val="black">
                <a:alpha val="40000"/>
              </a:prstClr>
            </a:outerShdw>
          </a:effectLst>
        </p:spPr>
      </p:pic>
      <p:pic>
        <p:nvPicPr>
          <p:cNvPr id="12" name="Рисунок 10" descr="2132470_111cov.jpg"/>
          <p:cNvPicPr>
            <a:picLocks noChangeAspect="1"/>
          </p:cNvPicPr>
          <p:nvPr/>
        </p:nvPicPr>
        <p:blipFill>
          <a:blip r:embed="rId7"/>
          <a:srcRect/>
          <a:stretch>
            <a:fillRect/>
          </a:stretch>
        </p:blipFill>
        <p:spPr bwMode="auto">
          <a:xfrm>
            <a:off x="6370638" y="781050"/>
            <a:ext cx="1292225" cy="1430338"/>
          </a:xfrm>
          <a:prstGeom prst="rect">
            <a:avLst/>
          </a:prstGeom>
          <a:noFill/>
          <a:ln w="9525">
            <a:solidFill>
              <a:srgbClr val="C00000"/>
            </a:solidFill>
            <a:miter lim="800000"/>
            <a:headEnd/>
            <a:tailEnd/>
          </a:ln>
          <a:effectLst>
            <a:outerShdw blurRad="50800" dist="38100" dir="13500000" algn="br" rotWithShape="0">
              <a:srgbClr val="002060">
                <a:alpha val="40000"/>
              </a:srgbClr>
            </a:outerShdw>
          </a:effectLst>
        </p:spPr>
      </p:pic>
      <p:pic>
        <p:nvPicPr>
          <p:cNvPr id="16397" name="Picture 2" descr="F:\15-HB-2015\220758.JPG"/>
          <p:cNvPicPr>
            <a:picLocks noChangeAspect="1" noChangeArrowheads="1"/>
          </p:cNvPicPr>
          <p:nvPr/>
        </p:nvPicPr>
        <p:blipFill>
          <a:blip r:embed="rId8"/>
          <a:srcRect l="51987" t="224"/>
          <a:stretch>
            <a:fillRect/>
          </a:stretch>
        </p:blipFill>
        <p:spPr bwMode="auto">
          <a:xfrm>
            <a:off x="6227763" y="2284413"/>
            <a:ext cx="1368425" cy="1487487"/>
          </a:xfrm>
          <a:prstGeom prst="rect">
            <a:avLst/>
          </a:prstGeom>
          <a:noFill/>
          <a:ln w="9525">
            <a:noFill/>
            <a:miter lim="800000"/>
            <a:headEnd/>
            <a:tailEnd/>
          </a:ln>
        </p:spPr>
      </p:pic>
      <p:pic>
        <p:nvPicPr>
          <p:cNvPr id="16398" name="Picture 21" descr="2"/>
          <p:cNvPicPr>
            <a:picLocks noChangeAspect="1" noChangeArrowheads="1"/>
          </p:cNvPicPr>
          <p:nvPr/>
        </p:nvPicPr>
        <p:blipFill>
          <a:blip r:embed="rId9"/>
          <a:srcRect/>
          <a:stretch>
            <a:fillRect/>
          </a:stretch>
        </p:blipFill>
        <p:spPr bwMode="auto">
          <a:xfrm>
            <a:off x="4876800" y="3435350"/>
            <a:ext cx="1368425" cy="1512888"/>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Заголовок 1"/>
          <p:cNvSpPr>
            <a:spLocks noGrp="1"/>
          </p:cNvSpPr>
          <p:nvPr>
            <p:ph type="title"/>
          </p:nvPr>
        </p:nvSpPr>
        <p:spPr/>
        <p:txBody>
          <a:bodyPr/>
          <a:lstStyle/>
          <a:p>
            <a:pPr eaLnBrk="1" hangingPunct="1"/>
            <a:r>
              <a:rPr lang="ru-RU" sz="3200">
                <a:solidFill>
                  <a:schemeClr val="tx1"/>
                </a:solidFill>
              </a:rPr>
              <a:t>Пространство речевой среды на каждом уроке – это открытая система</a:t>
            </a:r>
            <a:endParaRPr lang="ru-RU" sz="3200"/>
          </a:p>
        </p:txBody>
      </p:sp>
      <p:sp>
        <p:nvSpPr>
          <p:cNvPr id="3" name="Объект 2"/>
          <p:cNvSpPr>
            <a:spLocks noGrp="1"/>
          </p:cNvSpPr>
          <p:nvPr>
            <p:ph idx="1"/>
          </p:nvPr>
        </p:nvSpPr>
        <p:spPr/>
        <p:txBody>
          <a:bodyPr/>
          <a:lstStyle/>
          <a:p>
            <a:pPr marL="0" indent="0" eaLnBrk="1" hangingPunct="1">
              <a:buFont typeface="Arial" charset="0"/>
              <a:buNone/>
              <a:defRPr/>
            </a:pPr>
            <a:r>
              <a:rPr lang="ru-RU" sz="2400" dirty="0"/>
              <a:t>Выразительное  чтение – это тест на понимание текста. Оно должно быть отражением нашего личностного, субъективного восприятия авторского замысла. Выразительное чтение не может быть «безликой манерой», иллюстрирующей только возможности голоса с точки зрения его громкости.  Опасно при выразительном чтении стремиться непременно придать тексту пафосное звучание!</a:t>
            </a: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3D2943C9-217A-4807-B4C9-3A4A2F044AD1}" type="slidenum">
              <a:rPr lang="ru-RU" smtClean="0"/>
              <a:pPr>
                <a:defRPr/>
              </a:pPr>
              <a:t>20</a:t>
            </a:fld>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492"/>
            <a:ext cx="8183880" cy="648072"/>
          </a:xfrm>
          <a:solidFill>
            <a:schemeClr val="bg1"/>
          </a:solidFill>
          <a:effectLst>
            <a:softEdge rad="63500"/>
          </a:effectLst>
        </p:spPr>
        <p:txBody>
          <a:bodyPr>
            <a:normAutofit fontScale="90000"/>
          </a:bodyPr>
          <a:lstStyle/>
          <a:p>
            <a:pPr eaLnBrk="1" hangingPunct="1">
              <a:defRPr/>
            </a:pPr>
            <a:r>
              <a:rPr lang="ru-RU" sz="2800" b="1" dirty="0">
                <a:solidFill>
                  <a:srgbClr val="C00000"/>
                </a:solidFill>
                <a:latin typeface="Arial Narrow" pitchFamily="34" charset="0"/>
              </a:rPr>
              <a:t>Совершенствование орфографических и пунктуационных навыков на основе работы с текстом</a:t>
            </a:r>
            <a:endParaRPr lang="ru-RU" sz="2800" dirty="0">
              <a:ln w="18415" cmpd="sng">
                <a:solidFill>
                  <a:srgbClr val="FFFFFF"/>
                </a:solidFill>
                <a:prstDash val="solid"/>
              </a:ln>
              <a:solidFill>
                <a:srgbClr val="C00000"/>
              </a:solidFill>
              <a:effectLst>
                <a:outerShdw blurRad="50800" dist="38100" dir="2700000" algn="tl" rotWithShape="0">
                  <a:prstClr val="black">
                    <a:alpha val="40000"/>
                  </a:prstClr>
                </a:outerShdw>
              </a:effectLst>
              <a:latin typeface="Arial Narrow" pitchFamily="34" charset="0"/>
              <a:cs typeface="Arial" pitchFamily="34" charset="0"/>
            </a:endParaRPr>
          </a:p>
        </p:txBody>
      </p:sp>
      <p:sp>
        <p:nvSpPr>
          <p:cNvPr id="3" name="TextBox 2"/>
          <p:cNvSpPr txBox="1"/>
          <p:nvPr/>
        </p:nvSpPr>
        <p:spPr>
          <a:xfrm>
            <a:off x="323850" y="1112838"/>
            <a:ext cx="8820150" cy="4894262"/>
          </a:xfrm>
          <a:prstGeom prst="rect">
            <a:avLst/>
          </a:prstGeom>
          <a:noFill/>
        </p:spPr>
        <p:txBody>
          <a:bodyPr>
            <a:spAutoFit/>
          </a:bodyPr>
          <a:lstStyle/>
          <a:p>
            <a:pPr>
              <a:defRPr/>
            </a:pPr>
            <a:r>
              <a:rPr lang="ru-RU" sz="2400" dirty="0">
                <a:solidFill>
                  <a:srgbClr val="0A2552"/>
                </a:solidFill>
                <a:effectLst>
                  <a:outerShdw blurRad="53975" dist="22860" dir="5400000" algn="tl" rotWithShape="0">
                    <a:srgbClr val="000000">
                      <a:alpha val="55000"/>
                    </a:srgbClr>
                  </a:outerShdw>
                </a:effectLst>
                <a:latin typeface="+mj-lt"/>
                <a:ea typeface="+mj-ea"/>
                <a:cs typeface="+mj-cs"/>
              </a:rPr>
              <a:t>  </a:t>
            </a:r>
            <a:r>
              <a:rPr lang="ru-RU" sz="2400" dirty="0">
                <a:solidFill>
                  <a:srgbClr val="002060"/>
                </a:solidFill>
                <a:latin typeface="Arial" pitchFamily="34" charset="0"/>
                <a:ea typeface="+mj-ea"/>
                <a:cs typeface="Arial" pitchFamily="34" charset="0"/>
              </a:rPr>
              <a:t>Типы заданий:</a:t>
            </a:r>
            <a:endParaRPr lang="ru-RU" sz="800" dirty="0">
              <a:solidFill>
                <a:srgbClr val="002060"/>
              </a:solidFill>
              <a:latin typeface="Arial" pitchFamily="34" charset="0"/>
              <a:ea typeface="+mj-ea"/>
              <a:cs typeface="Arial" pitchFamily="34" charset="0"/>
            </a:endParaRPr>
          </a:p>
          <a:p>
            <a:pPr>
              <a:buFont typeface="Arial" pitchFamily="34" charset="0"/>
              <a:buChar char="•"/>
              <a:defRPr/>
            </a:pPr>
            <a:r>
              <a:rPr lang="ru-RU" sz="2400" dirty="0">
                <a:solidFill>
                  <a:srgbClr val="002060"/>
                </a:solidFill>
                <a:latin typeface="Arial" pitchFamily="34" charset="0"/>
                <a:ea typeface="+mj-ea"/>
                <a:cs typeface="Arial" pitchFamily="34" charset="0"/>
              </a:rPr>
              <a:t>   письмо по памяти выученного наизусть текста; </a:t>
            </a:r>
          </a:p>
          <a:p>
            <a:pPr>
              <a:buFont typeface="Arial" pitchFamily="34" charset="0"/>
              <a:buChar char="•"/>
              <a:defRPr/>
            </a:pPr>
            <a:r>
              <a:rPr lang="ru-RU" sz="2400" dirty="0">
                <a:solidFill>
                  <a:srgbClr val="002060"/>
                </a:solidFill>
                <a:latin typeface="Arial" pitchFamily="34" charset="0"/>
                <a:ea typeface="+mj-ea"/>
                <a:cs typeface="Arial" pitchFamily="34" charset="0"/>
              </a:rPr>
              <a:t>   зрительные диктанты;</a:t>
            </a:r>
          </a:p>
          <a:p>
            <a:pPr>
              <a:buFont typeface="Arial" pitchFamily="34" charset="0"/>
              <a:buChar char="•"/>
              <a:defRPr/>
            </a:pPr>
            <a:r>
              <a:rPr lang="ru-RU" sz="2400" dirty="0">
                <a:solidFill>
                  <a:srgbClr val="002060"/>
                </a:solidFill>
                <a:latin typeface="Arial" pitchFamily="34" charset="0"/>
                <a:ea typeface="+mj-ea"/>
                <a:cs typeface="Arial" pitchFamily="34" charset="0"/>
              </a:rPr>
              <a:t>   работа над ошибками в письменных работах;  </a:t>
            </a:r>
          </a:p>
          <a:p>
            <a:pPr>
              <a:buFont typeface="Arial" pitchFamily="34" charset="0"/>
              <a:buChar char="•"/>
              <a:defRPr/>
            </a:pPr>
            <a:r>
              <a:rPr lang="ru-RU" sz="2400" dirty="0">
                <a:solidFill>
                  <a:srgbClr val="002060"/>
                </a:solidFill>
                <a:latin typeface="Arial" pitchFamily="34" charset="0"/>
                <a:ea typeface="+mj-ea"/>
                <a:cs typeface="Arial" pitchFamily="34" charset="0"/>
              </a:rPr>
              <a:t>   орфографический и пунктуационный анализ текстов; </a:t>
            </a:r>
          </a:p>
          <a:p>
            <a:pPr>
              <a:buFont typeface="Arial" pitchFamily="34" charset="0"/>
              <a:buChar char="•"/>
              <a:defRPr/>
            </a:pPr>
            <a:r>
              <a:rPr lang="ru-RU" sz="2400" dirty="0">
                <a:solidFill>
                  <a:srgbClr val="002060"/>
                </a:solidFill>
                <a:latin typeface="Arial" pitchFamily="34" charset="0"/>
                <a:ea typeface="+mj-ea"/>
                <a:cs typeface="Arial" pitchFamily="34" charset="0"/>
              </a:rPr>
              <a:t>   подтверждение правил примерами из текстов, объяснение орфограмм и </a:t>
            </a:r>
            <a:r>
              <a:rPr lang="ru-RU" sz="2400" dirty="0" err="1">
                <a:solidFill>
                  <a:srgbClr val="002060"/>
                </a:solidFill>
                <a:latin typeface="Arial" pitchFamily="34" charset="0"/>
                <a:ea typeface="+mj-ea"/>
                <a:cs typeface="Arial" pitchFamily="34" charset="0"/>
              </a:rPr>
              <a:t>пунктограмм</a:t>
            </a:r>
            <a:r>
              <a:rPr lang="ru-RU" sz="2400" dirty="0">
                <a:solidFill>
                  <a:srgbClr val="002060"/>
                </a:solidFill>
                <a:latin typeface="Arial" pitchFamily="34" charset="0"/>
                <a:ea typeface="+mj-ea"/>
                <a:cs typeface="Arial" pitchFamily="34" charset="0"/>
              </a:rPr>
              <a:t>; </a:t>
            </a:r>
          </a:p>
          <a:p>
            <a:pPr>
              <a:buFont typeface="Arial" pitchFamily="34" charset="0"/>
              <a:buChar char="•"/>
              <a:defRPr/>
            </a:pPr>
            <a:r>
              <a:rPr lang="ru-RU" sz="2400" dirty="0">
                <a:solidFill>
                  <a:srgbClr val="002060"/>
                </a:solidFill>
                <a:latin typeface="Arial" pitchFamily="34" charset="0"/>
                <a:ea typeface="+mj-ea"/>
                <a:cs typeface="Arial" pitchFamily="34" charset="0"/>
              </a:rPr>
              <a:t>   составление схем предложений; </a:t>
            </a:r>
          </a:p>
          <a:p>
            <a:pPr>
              <a:buFont typeface="Arial" pitchFamily="34" charset="0"/>
              <a:buChar char="•"/>
              <a:defRPr/>
            </a:pPr>
            <a:r>
              <a:rPr lang="ru-RU" sz="2400" dirty="0">
                <a:solidFill>
                  <a:srgbClr val="002060"/>
                </a:solidFill>
                <a:latin typeface="Arial" pitchFamily="34" charset="0"/>
                <a:ea typeface="+mj-ea"/>
                <a:cs typeface="Arial" pitchFamily="34" charset="0"/>
              </a:rPr>
              <a:t>   отбор из текстов слов для словарных диктантов; </a:t>
            </a:r>
          </a:p>
          <a:p>
            <a:pPr>
              <a:buFont typeface="Arial" pitchFamily="34" charset="0"/>
              <a:buChar char="•"/>
              <a:defRPr/>
            </a:pPr>
            <a:r>
              <a:rPr lang="ru-RU" sz="2400" dirty="0">
                <a:solidFill>
                  <a:srgbClr val="002060"/>
                </a:solidFill>
                <a:latin typeface="Arial" pitchFamily="34" charset="0"/>
                <a:ea typeface="+mj-ea"/>
                <a:cs typeface="Arial" pitchFamily="34" charset="0"/>
              </a:rPr>
              <a:t>   формулирование своих заданий по орфографии и пунктуации на основе текста; </a:t>
            </a:r>
          </a:p>
          <a:p>
            <a:pPr>
              <a:buFont typeface="Arial" pitchFamily="34" charset="0"/>
              <a:buChar char="•"/>
              <a:defRPr/>
            </a:pPr>
            <a:r>
              <a:rPr lang="ru-RU" sz="2400" dirty="0">
                <a:solidFill>
                  <a:srgbClr val="002060"/>
                </a:solidFill>
                <a:latin typeface="Arial" pitchFamily="34" charset="0"/>
                <a:ea typeface="+mj-ea"/>
                <a:cs typeface="Arial" pitchFamily="34" charset="0"/>
              </a:rPr>
              <a:t>   анализ пунктуационного оформления текста в  процессе </a:t>
            </a:r>
          </a:p>
          <a:p>
            <a:pPr>
              <a:defRPr/>
            </a:pPr>
            <a:r>
              <a:rPr lang="ru-RU" sz="2400" dirty="0">
                <a:solidFill>
                  <a:srgbClr val="002060"/>
                </a:solidFill>
                <a:latin typeface="Arial" pitchFamily="34" charset="0"/>
                <a:ea typeface="+mj-ea"/>
                <a:cs typeface="Arial" pitchFamily="34" charset="0"/>
              </a:rPr>
              <a:t>подготовки к выразительному чтению и др.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57200" y="123825"/>
            <a:ext cx="8229600" cy="719138"/>
          </a:xfrm>
        </p:spPr>
        <p:txBody>
          <a:bodyPr/>
          <a:lstStyle/>
          <a:p>
            <a:pPr eaLnBrk="1" hangingPunct="1"/>
            <a:r>
              <a:rPr lang="ru-RU" sz="4000">
                <a:solidFill>
                  <a:schemeClr val="tx1"/>
                </a:solidFill>
              </a:rPr>
              <a:t>Ключевые слова в тексте</a:t>
            </a:r>
          </a:p>
        </p:txBody>
      </p:sp>
      <p:sp>
        <p:nvSpPr>
          <p:cNvPr id="37890" name="Объект 2"/>
          <p:cNvSpPr>
            <a:spLocks noGrp="1"/>
          </p:cNvSpPr>
          <p:nvPr>
            <p:ph idx="1"/>
          </p:nvPr>
        </p:nvSpPr>
        <p:spPr/>
        <p:txBody>
          <a:bodyPr/>
          <a:lstStyle/>
          <a:p>
            <a:pPr eaLnBrk="1" hangingPunct="1"/>
            <a:r>
              <a:rPr lang="ru-RU" sz="1600" b="1"/>
              <a:t>Напишите текст на тему «Ключевые слова и их роль в тексте».  Проанализируйте свой опыт  выполнения заданий к  текстам, свой опыт работы над созданием текста  (сочинения, изложения, доклада, реферата), а также опорные материалы, данные в рамке.</a:t>
            </a:r>
            <a:endParaRPr lang="ru-RU" sz="1600"/>
          </a:p>
          <a:p>
            <a:pPr eaLnBrk="1" hangingPunct="1"/>
            <a:r>
              <a:rPr lang="ru-RU" sz="1600" b="1"/>
              <a:t> </a:t>
            </a:r>
            <a:endParaRPr lang="ru-RU" sz="1600"/>
          </a:p>
          <a:p>
            <a:pPr eaLnBrk="1" hangingPunct="1"/>
            <a:r>
              <a:rPr lang="ru-RU" sz="1600" b="1"/>
              <a:t> </a:t>
            </a:r>
            <a:endParaRPr lang="ru-RU" sz="1600"/>
          </a:p>
          <a:p>
            <a:pPr eaLnBrk="1" hangingPunct="1"/>
            <a:r>
              <a:rPr lang="ru-RU" sz="1600" b="1"/>
              <a:t>Именно ключевые слова «отражают индивидуально-авторское видение описываемых реалий и явлений».  (Н.А. Николина «Филологический анализ текста»</a:t>
            </a:r>
            <a:endParaRPr lang="ru-RU" sz="1600"/>
          </a:p>
          <a:p>
            <a:pPr eaLnBrk="1" hangingPunct="1"/>
            <a:r>
              <a:rPr lang="ru-RU" sz="1600" b="1"/>
              <a:t> </a:t>
            </a:r>
            <a:endParaRPr lang="ru-RU" sz="1600"/>
          </a:p>
          <a:p>
            <a:pPr eaLnBrk="1" hangingPunct="1"/>
            <a:r>
              <a:rPr lang="ru-RU" sz="1600" b="1"/>
              <a:t> </a:t>
            </a:r>
            <a:endParaRPr lang="ru-RU" sz="1600"/>
          </a:p>
          <a:p>
            <a:pPr eaLnBrk="1" hangingPunct="1"/>
            <a:r>
              <a:rPr lang="ru-RU" sz="1600" b="1"/>
              <a:t>Ключевые слова  «выражают в тексте не только содержательную,  но и содержательно-концептуальную и содержательно-подтекстовую информацию».  (И.Р. Гальперин «Текст как объект лингвистического исследования»</a:t>
            </a:r>
            <a:endParaRPr lang="ru-RU" sz="1600"/>
          </a:p>
          <a:p>
            <a:pPr eaLnBrk="1" hangingPunct="1"/>
            <a:endParaRPr lang="ru-RU"/>
          </a:p>
        </p:txBody>
      </p:sp>
      <p:sp>
        <p:nvSpPr>
          <p:cNvPr id="4" name="Номер слайда 3"/>
          <p:cNvSpPr>
            <a:spLocks noGrp="1"/>
          </p:cNvSpPr>
          <p:nvPr>
            <p:ph type="sldNum" sz="quarter" idx="12"/>
          </p:nvPr>
        </p:nvSpPr>
        <p:spPr/>
        <p:txBody>
          <a:bodyPr/>
          <a:lstStyle/>
          <a:p>
            <a:pPr>
              <a:defRPr/>
            </a:pPr>
            <a:fld id="{13A99C1F-125F-4AD2-9F2A-DA634E114ACD}" type="slidenum">
              <a:rPr lang="ru-RU" smtClean="0"/>
              <a:pPr>
                <a:defRPr/>
              </a:pPr>
              <a:t>22</a:t>
            </a:fld>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457200" y="123825"/>
            <a:ext cx="8229600" cy="719138"/>
          </a:xfrm>
        </p:spPr>
        <p:txBody>
          <a:bodyPr/>
          <a:lstStyle/>
          <a:p>
            <a:pPr eaLnBrk="1" hangingPunct="1"/>
            <a:r>
              <a:rPr lang="ru-RU" sz="4000">
                <a:solidFill>
                  <a:schemeClr val="tx1"/>
                </a:solidFill>
              </a:rPr>
              <a:t>Взаимосвязанное овладение всеми видами речевой деятельности</a:t>
            </a:r>
          </a:p>
        </p:txBody>
      </p:sp>
      <p:sp>
        <p:nvSpPr>
          <p:cNvPr id="38914" name="Объект 2"/>
          <p:cNvSpPr>
            <a:spLocks noGrp="1"/>
          </p:cNvSpPr>
          <p:nvPr>
            <p:ph idx="1"/>
          </p:nvPr>
        </p:nvSpPr>
        <p:spPr/>
        <p:txBody>
          <a:bodyPr/>
          <a:lstStyle/>
          <a:p>
            <a:pPr eaLnBrk="1" hangingPunct="1"/>
            <a:r>
              <a:rPr lang="ru-RU" sz="1600" b="1"/>
              <a:t>Набор ключевых слов близок к аннотации, плану и конспекту, которые тоже представляют текст с меньшей детализацией…</a:t>
            </a:r>
            <a:endParaRPr lang="ru-RU" sz="1600"/>
          </a:p>
          <a:p>
            <a:pPr eaLnBrk="1" hangingPunct="1"/>
            <a:r>
              <a:rPr lang="ru-RU" sz="1600" b="1"/>
              <a:t> </a:t>
            </a:r>
            <a:endParaRPr lang="ru-RU" sz="1600"/>
          </a:p>
          <a:p>
            <a:pPr eaLnBrk="1" hangingPunct="1"/>
            <a:r>
              <a:rPr lang="ru-RU" sz="1600" b="1"/>
              <a:t> </a:t>
            </a:r>
            <a:endParaRPr lang="ru-RU" sz="1600"/>
          </a:p>
          <a:p>
            <a:pPr eaLnBrk="1" hangingPunct="1"/>
            <a:r>
              <a:rPr lang="ru-RU" sz="1600" b="1"/>
              <a:t>«Всякое стихотворение – покрывало, растянутое на остриях нескольких слов. Из-за них существует стихотворение" (</a:t>
            </a:r>
            <a:r>
              <a:rPr lang="ru-RU" sz="1600" b="1" i="1"/>
              <a:t>А. Блок</a:t>
            </a:r>
            <a:r>
              <a:rPr lang="ru-RU" sz="1600" b="1"/>
              <a:t>). Эта характеристика в полной мере может быть отнесена и к  ключевым  словам не только поэтического текста. </a:t>
            </a:r>
            <a:endParaRPr lang="ru-RU" sz="1600"/>
          </a:p>
          <a:p>
            <a:pPr eaLnBrk="1" hangingPunct="1"/>
            <a:r>
              <a:rPr lang="ru-RU" sz="1600" b="1"/>
              <a:t> </a:t>
            </a:r>
            <a:endParaRPr lang="ru-RU" sz="1600"/>
          </a:p>
          <a:p>
            <a:pPr eaLnBrk="1" hangingPunct="1"/>
            <a:r>
              <a:rPr lang="ru-RU" sz="1600" b="1"/>
              <a:t>    Внимание к ключевым словам особенно важно при создании текста, потому что работа над сочинением,  понимание того, что сочинение должно обладать всеми признаками хорошего текста, что тема сочинения управляет нашей деятельностью в процессе создания этого текста, - всё это  соотносится с убеждениями:</a:t>
            </a:r>
            <a:endParaRPr lang="ru-RU" sz="1600"/>
          </a:p>
          <a:p>
            <a:pPr eaLnBrk="1" hangingPunct="1"/>
            <a:r>
              <a:rPr lang="ru-RU" sz="1600" b="1"/>
              <a:t>- </a:t>
            </a:r>
            <a:r>
              <a:rPr lang="ru-RU" sz="1600" b="1" i="1"/>
              <a:t>Формулировка темы непременно содержит те ключевые слова  (или их</a:t>
            </a:r>
            <a:r>
              <a:rPr lang="ru-RU" sz="1600" b="1"/>
              <a:t> </a:t>
            </a:r>
            <a:r>
              <a:rPr lang="ru-RU" sz="1600" b="1" i="1"/>
              <a:t>заместители), которые должны пройти красной нитью через всю «словесную ткань»  сочинения;  </a:t>
            </a:r>
            <a:endParaRPr lang="ru-RU" sz="1600"/>
          </a:p>
          <a:p>
            <a:pPr eaLnBrk="1" hangingPunct="1"/>
            <a:r>
              <a:rPr lang="ru-RU" sz="1600" b="1" i="1"/>
              <a:t>- Эти слова особенно важно включить в первые предложения (зачин текста), и, завершая сочинения,  надо найти возможность в одном из последних предложений повторить ключевые слова </a:t>
            </a:r>
            <a:r>
              <a:rPr lang="ru-RU" sz="1600" b="1"/>
              <a:t>из</a:t>
            </a:r>
            <a:r>
              <a:rPr lang="ru-RU" sz="1600" b="1" i="1"/>
              <a:t> названия темы, а также постараться написать так, чтобы «начало и конец текста перекликались». Это поможет создать такой текст, о котором можно сказать, что «тема сочинения раскрыта»… </a:t>
            </a:r>
            <a:endParaRPr lang="ru-RU" sz="1600"/>
          </a:p>
          <a:p>
            <a:pPr eaLnBrk="1" hangingPunct="1"/>
            <a:endParaRPr lang="ru-RU"/>
          </a:p>
        </p:txBody>
      </p:sp>
      <p:sp>
        <p:nvSpPr>
          <p:cNvPr id="4" name="Номер слайда 3"/>
          <p:cNvSpPr>
            <a:spLocks noGrp="1"/>
          </p:cNvSpPr>
          <p:nvPr>
            <p:ph type="sldNum" sz="quarter" idx="12"/>
          </p:nvPr>
        </p:nvSpPr>
        <p:spPr/>
        <p:txBody>
          <a:bodyPr/>
          <a:lstStyle/>
          <a:p>
            <a:pPr>
              <a:defRPr/>
            </a:pPr>
            <a:fld id="{84878D06-6EA1-4DC5-8D63-F262B721B86A}" type="slidenum">
              <a:rPr lang="ru-RU" smtClean="0"/>
              <a:pPr>
                <a:defRPr/>
              </a:pPr>
              <a:t>23</a:t>
            </a:fld>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46094"/>
          </a:xfrm>
          <a:solidFill>
            <a:schemeClr val="bg1"/>
          </a:solidFill>
          <a:effectLst>
            <a:softEdge rad="127000"/>
          </a:effectLst>
        </p:spPr>
        <p:txBody>
          <a:bodyPr rtlCol="0">
            <a:normAutofit/>
          </a:bodyPr>
          <a:lstStyle/>
          <a:p>
            <a:pPr eaLnBrk="1" fontAlgn="auto" hangingPunct="1">
              <a:spcAft>
                <a:spcPts val="0"/>
              </a:spcAft>
              <a:defRPr/>
            </a:pPr>
            <a:r>
              <a:rPr lang="ru-RU" sz="4000" b="1" dirty="0">
                <a:solidFill>
                  <a:schemeClr val="tx1">
                    <a:lumMod val="95000"/>
                    <a:lumOff val="5000"/>
                  </a:schemeClr>
                </a:solidFill>
              </a:rPr>
              <a:t>Диалог с текстом</a:t>
            </a:r>
            <a:endParaRPr lang="ru-RU" sz="4000" dirty="0">
              <a:solidFill>
                <a:schemeClr val="tx1">
                  <a:lumMod val="95000"/>
                  <a:lumOff val="5000"/>
                </a:schemeClr>
              </a:solidFill>
            </a:endParaRPr>
          </a:p>
        </p:txBody>
      </p:sp>
      <p:sp>
        <p:nvSpPr>
          <p:cNvPr id="3" name="Содержимое 2"/>
          <p:cNvSpPr>
            <a:spLocks noGrp="1"/>
          </p:cNvSpPr>
          <p:nvPr>
            <p:ph sz="quarter" idx="1"/>
          </p:nvPr>
        </p:nvSpPr>
        <p:spPr>
          <a:xfrm>
            <a:off x="323528" y="1383618"/>
            <a:ext cx="8424936" cy="3060340"/>
          </a:xfrm>
          <a:solidFill>
            <a:schemeClr val="bg1"/>
          </a:solidFill>
          <a:effectLst>
            <a:softEdge rad="127000"/>
          </a:effectLst>
        </p:spPr>
        <p:txBody>
          <a:bodyPr rtlCol="0">
            <a:normAutofit lnSpcReduction="10000"/>
          </a:bodyPr>
          <a:lstStyle/>
          <a:p>
            <a:pPr eaLnBrk="1" fontAlgn="auto" hangingPunct="1">
              <a:spcAft>
                <a:spcPts val="0"/>
              </a:spcAft>
              <a:buFont typeface="Arial" pitchFamily="34" charset="0"/>
              <a:buChar char="•"/>
              <a:defRPr/>
            </a:pPr>
            <a:r>
              <a:rPr lang="ru-RU" sz="2800" dirty="0">
                <a:solidFill>
                  <a:schemeClr val="tx1">
                    <a:lumMod val="95000"/>
                    <a:lumOff val="5000"/>
                  </a:schemeClr>
                </a:solidFill>
              </a:rPr>
              <a:t>На основе </a:t>
            </a:r>
            <a:r>
              <a:rPr lang="ru-RU" sz="2800" b="1" dirty="0">
                <a:solidFill>
                  <a:schemeClr val="tx1">
                    <a:lumMod val="95000"/>
                    <a:lumOff val="5000"/>
                  </a:schemeClr>
                </a:solidFill>
              </a:rPr>
              <a:t>медленного чтения, диалога с текстом</a:t>
            </a:r>
            <a:r>
              <a:rPr lang="ru-RU" sz="2800" dirty="0">
                <a:solidFill>
                  <a:schemeClr val="tx1">
                    <a:lumMod val="95000"/>
                    <a:lumOff val="5000"/>
                  </a:schemeClr>
                </a:solidFill>
              </a:rPr>
              <a:t> происходит постепенная подготовка к выполнению заданий творческого характера.</a:t>
            </a:r>
          </a:p>
          <a:p>
            <a:pPr eaLnBrk="1" fontAlgn="auto" hangingPunct="1">
              <a:spcAft>
                <a:spcPts val="0"/>
              </a:spcAft>
              <a:buFont typeface="Arial" pitchFamily="34" charset="0"/>
              <a:buChar char="•"/>
              <a:defRPr/>
            </a:pPr>
            <a:r>
              <a:rPr lang="ru-RU" dirty="0">
                <a:solidFill>
                  <a:schemeClr val="tx1">
                    <a:lumMod val="95000"/>
                    <a:lumOff val="5000"/>
                  </a:schemeClr>
                </a:solidFill>
              </a:rPr>
              <a:t> </a:t>
            </a:r>
            <a:r>
              <a:rPr lang="ru-RU" sz="2800" dirty="0">
                <a:solidFill>
                  <a:schemeClr val="tx1">
                    <a:lumMod val="95000"/>
                    <a:lumOff val="5000"/>
                  </a:schemeClr>
                </a:solidFill>
              </a:rPr>
              <a:t>В основе диалога с текстом – метод медленного чтения. Научить этому - значит найти путь, который приведёт к  воспитанию школьника как талантливого читателя. </a:t>
            </a:r>
          </a:p>
          <a:p>
            <a:pPr eaLnBrk="1" fontAlgn="auto" hangingPunct="1">
              <a:spcAft>
                <a:spcPts val="0"/>
              </a:spcAft>
              <a:buFont typeface="Arial" pitchFamily="34" charset="0"/>
              <a:buNone/>
              <a:defRPr/>
            </a:pPr>
            <a:endParaRPr lang="ru-RU" dirty="0">
              <a:solidFill>
                <a:srgbClr val="000066"/>
              </a:solidFill>
            </a:endParaRPr>
          </a:p>
          <a:p>
            <a:pPr eaLnBrk="1" fontAlgn="auto" hangingPunct="1">
              <a:spcAft>
                <a:spcPts val="0"/>
              </a:spcAft>
              <a:buFont typeface="Arial" pitchFamily="34" charset="0"/>
              <a:buNone/>
              <a:defRPr/>
            </a:pPr>
            <a:endParaRPr lang="ru-RU" dirty="0">
              <a:solidFill>
                <a:schemeClr val="tx1">
                  <a:lumMod val="65000"/>
                  <a:lumOff val="3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K:\_for all\Волкова Валерия\Сканы учебника Пахновой\pahnova044.jpg"/>
          <p:cNvPicPr>
            <a:picLocks noChangeAspect="1" noChangeArrowheads="1"/>
          </p:cNvPicPr>
          <p:nvPr/>
        </p:nvPicPr>
        <p:blipFill>
          <a:blip r:embed="rId2"/>
          <a:srcRect/>
          <a:stretch>
            <a:fillRect/>
          </a:stretch>
        </p:blipFill>
        <p:spPr bwMode="auto">
          <a:xfrm>
            <a:off x="4284663" y="681038"/>
            <a:ext cx="4032250" cy="3906837"/>
          </a:xfrm>
          <a:prstGeom prst="rect">
            <a:avLst/>
          </a:prstGeom>
          <a:noFill/>
          <a:ln w="12700">
            <a:solidFill>
              <a:schemeClr val="accent1"/>
            </a:solidFill>
            <a:miter lim="800000"/>
            <a:headEnd/>
            <a:tailEnd/>
          </a:ln>
        </p:spPr>
      </p:pic>
      <p:pic>
        <p:nvPicPr>
          <p:cNvPr id="40962" name="Picture 3" descr="K:\_for all\Волкова Валерия\Сканы учебника Пахновой\pahnova043.jpg"/>
          <p:cNvPicPr>
            <a:picLocks noChangeAspect="1" noChangeArrowheads="1"/>
          </p:cNvPicPr>
          <p:nvPr/>
        </p:nvPicPr>
        <p:blipFill>
          <a:blip r:embed="rId3"/>
          <a:srcRect/>
          <a:stretch>
            <a:fillRect/>
          </a:stretch>
        </p:blipFill>
        <p:spPr bwMode="auto">
          <a:xfrm>
            <a:off x="611188" y="681038"/>
            <a:ext cx="3679825" cy="3906837"/>
          </a:xfrm>
          <a:prstGeom prst="rect">
            <a:avLst/>
          </a:prstGeom>
          <a:noFill/>
          <a:ln w="12700">
            <a:solidFill>
              <a:schemeClr val="accent1"/>
            </a:solidFill>
            <a:miter lim="800000"/>
            <a:headEnd/>
            <a:tailEnd/>
          </a:ln>
        </p:spPr>
      </p:pic>
      <p:sp>
        <p:nvSpPr>
          <p:cNvPr id="9" name="Прямоугольник 8"/>
          <p:cNvSpPr/>
          <p:nvPr/>
        </p:nvSpPr>
        <p:spPr>
          <a:xfrm>
            <a:off x="539553" y="141481"/>
            <a:ext cx="7884751" cy="646331"/>
          </a:xfrm>
          <a:prstGeom prst="rect">
            <a:avLst/>
          </a:prstGeom>
          <a:solidFill>
            <a:schemeClr val="bg1"/>
          </a:solidFill>
          <a:effectLst>
            <a:softEdge rad="63500"/>
          </a:effectLst>
        </p:spPr>
        <p:txBody>
          <a:bodyPr>
            <a:spAutoFit/>
          </a:bodyPr>
          <a:lstStyle/>
          <a:p>
            <a:pPr algn="ctr" fontAlgn="auto">
              <a:spcBef>
                <a:spcPts val="0"/>
              </a:spcBef>
              <a:spcAft>
                <a:spcPts val="0"/>
              </a:spcAft>
              <a:defRPr/>
            </a:pPr>
            <a:r>
              <a:rPr lang="ru-RU" sz="3600" b="1" dirty="0">
                <a:solidFill>
                  <a:schemeClr val="tx1">
                    <a:lumMod val="95000"/>
                    <a:lumOff val="5000"/>
                  </a:schemeClr>
                </a:solidFill>
                <a:latin typeface="+mn-lt"/>
                <a:cs typeface="+mn-cs"/>
              </a:rPr>
              <a:t>Диалог с текстом: памятка-совет</a:t>
            </a:r>
            <a:endParaRPr lang="ru-RU" sz="3600" dirty="0">
              <a:solidFill>
                <a:schemeClr val="tx1">
                  <a:lumMod val="95000"/>
                  <a:lumOff val="5000"/>
                </a:schemeClr>
              </a:solidFill>
              <a:latin typeface="+mn-lt"/>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3518"/>
            <a:ext cx="8229600" cy="720080"/>
          </a:xfrm>
          <a:solidFill>
            <a:schemeClr val="bg1"/>
          </a:solidFill>
          <a:effectLst>
            <a:softEdge rad="127000"/>
          </a:effectLst>
        </p:spPr>
        <p:txBody>
          <a:bodyPr rtlCol="0">
            <a:normAutofit fontScale="90000"/>
          </a:bodyPr>
          <a:lstStyle/>
          <a:p>
            <a:pPr eaLnBrk="1" fontAlgn="auto" hangingPunct="1">
              <a:spcAft>
                <a:spcPts val="0"/>
              </a:spcAft>
              <a:defRPr/>
            </a:pPr>
            <a:r>
              <a:rPr lang="ru-RU" sz="4000" b="1" dirty="0" err="1">
                <a:solidFill>
                  <a:schemeClr val="tx1">
                    <a:lumMod val="95000"/>
                    <a:lumOff val="5000"/>
                  </a:schemeClr>
                </a:solidFill>
              </a:rPr>
              <a:t>Текстоцентрический</a:t>
            </a:r>
            <a:r>
              <a:rPr lang="ru-RU" sz="4000" b="1" dirty="0">
                <a:solidFill>
                  <a:schemeClr val="tx1">
                    <a:lumMod val="95000"/>
                    <a:lumOff val="5000"/>
                  </a:schemeClr>
                </a:solidFill>
              </a:rPr>
              <a:t> подход</a:t>
            </a:r>
            <a:br>
              <a:rPr lang="ru-RU" dirty="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sz="quarter" idx="1"/>
          </p:nvPr>
        </p:nvSpPr>
        <p:spPr>
          <a:xfrm>
            <a:off x="457200" y="1059582"/>
            <a:ext cx="8229600" cy="3535041"/>
          </a:xfrm>
          <a:solidFill>
            <a:schemeClr val="bg1"/>
          </a:solidFill>
          <a:effectLst>
            <a:softEdge rad="127000"/>
          </a:effectLst>
        </p:spPr>
        <p:txBody>
          <a:bodyPr rtlCol="0">
            <a:normAutofit fontScale="85000" lnSpcReduction="10000"/>
          </a:bodyPr>
          <a:lstStyle/>
          <a:p>
            <a:pPr marL="514350" indent="-514350" eaLnBrk="1" fontAlgn="auto" hangingPunct="1">
              <a:spcAft>
                <a:spcPts val="0"/>
              </a:spcAft>
              <a:buFont typeface="+mj-lt"/>
              <a:buAutoNum type="arabicPeriod"/>
              <a:defRPr/>
            </a:pPr>
            <a:r>
              <a:rPr lang="ru-RU" sz="2800" dirty="0">
                <a:solidFill>
                  <a:schemeClr val="tx1">
                    <a:lumMod val="95000"/>
                    <a:lumOff val="5000"/>
                  </a:schemeClr>
                </a:solidFill>
              </a:rPr>
              <a:t>Текст - опорное, ключевое понятие курса русского языка.</a:t>
            </a:r>
          </a:p>
          <a:p>
            <a:pPr marL="514350" indent="-514350" eaLnBrk="1" fontAlgn="auto" hangingPunct="1">
              <a:spcAft>
                <a:spcPts val="0"/>
              </a:spcAft>
              <a:buFont typeface="+mj-lt"/>
              <a:buAutoNum type="arabicPeriod"/>
              <a:defRPr/>
            </a:pPr>
            <a:r>
              <a:rPr lang="ru-RU" sz="2800" dirty="0">
                <a:solidFill>
                  <a:schemeClr val="tx1">
                    <a:lumMod val="95000"/>
                    <a:lumOff val="5000"/>
                  </a:schemeClr>
                </a:solidFill>
              </a:rPr>
              <a:t>Текст - категория, которая показывает «язык в действии».</a:t>
            </a:r>
          </a:p>
          <a:p>
            <a:pPr marL="514350" indent="-514350" eaLnBrk="1" fontAlgn="auto" hangingPunct="1">
              <a:spcAft>
                <a:spcPts val="0"/>
              </a:spcAft>
              <a:buFont typeface="+mj-lt"/>
              <a:buAutoNum type="arabicPeriod"/>
              <a:defRPr/>
            </a:pPr>
            <a:r>
              <a:rPr lang="ru-RU" sz="2800" dirty="0">
                <a:solidFill>
                  <a:schemeClr val="tx1">
                    <a:lumMod val="95000"/>
                    <a:lumOff val="5000"/>
                  </a:schemeClr>
                </a:solidFill>
              </a:rPr>
              <a:t>Текст - средство приобщения к </a:t>
            </a:r>
            <a:r>
              <a:rPr lang="ru-RU" sz="2800" b="1" dirty="0">
                <a:solidFill>
                  <a:schemeClr val="tx1">
                    <a:lumMod val="95000"/>
                    <a:lumOff val="5000"/>
                  </a:schemeClr>
                </a:solidFill>
              </a:rPr>
              <a:t>культуре</a:t>
            </a:r>
            <a:r>
              <a:rPr lang="ru-RU" sz="2800" dirty="0">
                <a:solidFill>
                  <a:schemeClr val="tx1">
                    <a:lumMod val="95000"/>
                    <a:lumOff val="5000"/>
                  </a:schemeClr>
                </a:solidFill>
              </a:rPr>
              <a:t>.</a:t>
            </a:r>
          </a:p>
          <a:p>
            <a:pPr marL="514350" indent="-514350" eaLnBrk="1" fontAlgn="auto" hangingPunct="1">
              <a:spcAft>
                <a:spcPts val="0"/>
              </a:spcAft>
              <a:buFont typeface="+mj-lt"/>
              <a:buAutoNum type="arabicPeriod"/>
              <a:defRPr/>
            </a:pPr>
            <a:r>
              <a:rPr lang="ru-RU" sz="2800" dirty="0">
                <a:solidFill>
                  <a:schemeClr val="tx1">
                    <a:lumMod val="95000"/>
                    <a:lumOff val="5000"/>
                  </a:schemeClr>
                </a:solidFill>
              </a:rPr>
              <a:t>Текст - основа создания развивающей </a:t>
            </a:r>
            <a:r>
              <a:rPr lang="ru-RU" sz="2800" b="1" dirty="0">
                <a:solidFill>
                  <a:schemeClr val="tx1">
                    <a:lumMod val="95000"/>
                    <a:lumOff val="5000"/>
                  </a:schemeClr>
                </a:solidFill>
              </a:rPr>
              <a:t>речевой среды</a:t>
            </a:r>
            <a:r>
              <a:rPr lang="ru-RU" sz="2800" dirty="0">
                <a:solidFill>
                  <a:schemeClr val="tx1">
                    <a:lumMod val="95000"/>
                    <a:lumOff val="5000"/>
                  </a:schemeClr>
                </a:solidFill>
              </a:rPr>
              <a:t>.</a:t>
            </a:r>
          </a:p>
          <a:p>
            <a:pPr marL="514350" indent="-514350" eaLnBrk="1" fontAlgn="auto" hangingPunct="1">
              <a:spcAft>
                <a:spcPts val="0"/>
              </a:spcAft>
              <a:buFont typeface="+mj-lt"/>
              <a:buAutoNum type="arabicPeriod"/>
              <a:defRPr/>
            </a:pPr>
            <a:r>
              <a:rPr lang="ru-RU" sz="2800" dirty="0">
                <a:solidFill>
                  <a:schemeClr val="tx1">
                    <a:lumMod val="95000"/>
                    <a:lumOff val="5000"/>
                  </a:schemeClr>
                </a:solidFill>
              </a:rPr>
              <a:t>Развивающая речевая среда становится  средством формирования </a:t>
            </a:r>
            <a:r>
              <a:rPr lang="ru-RU" sz="2800" b="1" dirty="0">
                <a:solidFill>
                  <a:schemeClr val="tx1">
                    <a:lumMod val="95000"/>
                    <a:lumOff val="5000"/>
                  </a:schemeClr>
                </a:solidFill>
              </a:rPr>
              <a:t>личности</a:t>
            </a:r>
            <a:r>
              <a:rPr lang="ru-RU" sz="2800" dirty="0">
                <a:solidFill>
                  <a:schemeClr val="tx1">
                    <a:lumMod val="95000"/>
                    <a:lumOff val="5000"/>
                  </a:schemeClr>
                </a:solidFill>
              </a:rPr>
              <a:t>, а также средством приобретения фоновых знаний, необходимых для написания сочинений, для подготовки исследовательских проектов. </a:t>
            </a:r>
            <a:endParaRPr lang="ru-RU" dirty="0">
              <a:solidFill>
                <a:schemeClr val="tx1">
                  <a:lumMod val="95000"/>
                  <a:lumOff val="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Содержимое 5"/>
          <p:cNvPicPr>
            <a:picLocks noGrp="1"/>
          </p:cNvPicPr>
          <p:nvPr>
            <p:ph sz="quarter" idx="1"/>
          </p:nvPr>
        </p:nvPicPr>
        <p:blipFill>
          <a:blip r:embed="rId2"/>
          <a:srcRect l="14969" t="66779" r="51167" b="15134"/>
          <a:stretch>
            <a:fillRect/>
          </a:stretch>
        </p:blipFill>
        <p:spPr>
          <a:xfrm>
            <a:off x="179388" y="987425"/>
            <a:ext cx="5148262" cy="3097213"/>
          </a:xfrm>
        </p:spPr>
      </p:pic>
      <p:sp>
        <p:nvSpPr>
          <p:cNvPr id="43010" name="Rectangle 1"/>
          <p:cNvSpPr>
            <a:spLocks noChangeArrowheads="1"/>
          </p:cNvSpPr>
          <p:nvPr/>
        </p:nvSpPr>
        <p:spPr bwMode="auto">
          <a:xfrm>
            <a:off x="5724525" y="1149350"/>
            <a:ext cx="2951163" cy="2462213"/>
          </a:xfrm>
          <a:prstGeom prst="rect">
            <a:avLst/>
          </a:prstGeom>
          <a:noFill/>
          <a:ln w="9525">
            <a:noFill/>
            <a:miter lim="800000"/>
            <a:headEnd/>
            <a:tailEnd/>
          </a:ln>
        </p:spPr>
        <p:txBody>
          <a:bodyPr anchor="ctr">
            <a:spAutoFit/>
          </a:bodyPr>
          <a:lstStyle/>
          <a:p>
            <a:pPr>
              <a:tabLst>
                <a:tab pos="1828800" algn="l"/>
              </a:tabLst>
            </a:pPr>
            <a:r>
              <a:rPr lang="ru-RU" sz="1400" b="1">
                <a:solidFill>
                  <a:srgbClr val="000000"/>
                </a:solidFill>
                <a:ea typeface="Times New Roman" pitchFamily="18" charset="0"/>
                <a:cs typeface="SchoolBookC"/>
              </a:rPr>
              <a:t>Размышляя о роли диалога с текстом  для воспитания языковой личности,  вспомним слова современного филолога В.  Руднева:</a:t>
            </a:r>
            <a:endParaRPr lang="ru-RU" sz="800">
              <a:ea typeface="Times New Roman" pitchFamily="18" charset="0"/>
              <a:cs typeface="SchoolBookC"/>
            </a:endParaRPr>
          </a:p>
          <a:p>
            <a:pPr eaLnBrk="0" hangingPunct="0">
              <a:tabLst>
                <a:tab pos="1828800" algn="l"/>
              </a:tabLst>
            </a:pPr>
            <a:r>
              <a:rPr lang="ru-RU" sz="1400" b="1">
                <a:solidFill>
                  <a:srgbClr val="333333"/>
                </a:solidFill>
                <a:ea typeface="Times New Roman" pitchFamily="18" charset="0"/>
                <a:cs typeface="SchoolBookC"/>
              </a:rPr>
              <a:t> «Текст - не застывшая сущность, а диалог между автором, читателем и культурным контекстом. Это тезис поэтики Бахтина…».</a:t>
            </a:r>
            <a:endParaRPr lang="ru-RU">
              <a:ea typeface="Times New Roman" pitchFamily="18" charset="0"/>
              <a:cs typeface="SchoolBookC"/>
            </a:endParaRPr>
          </a:p>
        </p:txBody>
      </p:sp>
      <p:sp>
        <p:nvSpPr>
          <p:cNvPr id="5" name="Заголовок 1"/>
          <p:cNvSpPr>
            <a:spLocks noGrp="1"/>
          </p:cNvSpPr>
          <p:nvPr>
            <p:ph type="title"/>
          </p:nvPr>
        </p:nvSpPr>
        <p:spPr>
          <a:xfrm>
            <a:off x="457200" y="555526"/>
            <a:ext cx="8229600" cy="360040"/>
          </a:xfrm>
          <a:solidFill>
            <a:schemeClr val="bg1"/>
          </a:solidFill>
          <a:effectLst>
            <a:softEdge rad="127000"/>
          </a:effectLst>
        </p:spPr>
        <p:txBody>
          <a:bodyPr rtlCol="0">
            <a:normAutofit fontScale="90000"/>
          </a:bodyPr>
          <a:lstStyle/>
          <a:p>
            <a:pPr eaLnBrk="1" fontAlgn="auto" hangingPunct="1">
              <a:spcAft>
                <a:spcPts val="0"/>
              </a:spcAft>
              <a:defRPr/>
            </a:pPr>
            <a:r>
              <a:rPr lang="ru-RU" sz="4000" b="1" dirty="0" err="1">
                <a:solidFill>
                  <a:schemeClr val="tx1">
                    <a:lumMod val="95000"/>
                    <a:lumOff val="5000"/>
                  </a:schemeClr>
                </a:solidFill>
              </a:rPr>
              <a:t>Текстоцентрический</a:t>
            </a:r>
            <a:r>
              <a:rPr lang="ru-RU" sz="4000" b="1" dirty="0">
                <a:solidFill>
                  <a:schemeClr val="tx1">
                    <a:lumMod val="95000"/>
                    <a:lumOff val="5000"/>
                  </a:schemeClr>
                </a:solidFill>
              </a:rPr>
              <a:t> подход</a:t>
            </a:r>
            <a:br>
              <a:rPr lang="ru-RU" dirty="0">
                <a:solidFill>
                  <a:schemeClr val="accent6">
                    <a:lumMod val="50000"/>
                  </a:schemeClr>
                </a:solidFill>
              </a:rPr>
            </a:br>
            <a:endParaRPr lang="ru-RU" dirty="0">
              <a:solidFill>
                <a:schemeClr val="accent6">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9582"/>
          </a:xfrm>
          <a:solidFill>
            <a:schemeClr val="bg1"/>
          </a:solidFill>
          <a:effectLst>
            <a:softEdge rad="63500"/>
          </a:effectLst>
        </p:spPr>
        <p:txBody>
          <a:bodyPr rtlCol="0">
            <a:normAutofit/>
          </a:bodyPr>
          <a:lstStyle/>
          <a:p>
            <a:pPr eaLnBrk="1" fontAlgn="auto" hangingPunct="1">
              <a:spcAft>
                <a:spcPts val="0"/>
              </a:spcAft>
              <a:defRPr/>
            </a:pPr>
            <a:r>
              <a:rPr lang="ru-RU" sz="2000" b="1" dirty="0">
                <a:solidFill>
                  <a:schemeClr val="tx1">
                    <a:lumMod val="95000"/>
                    <a:lumOff val="5000"/>
                  </a:schemeClr>
                </a:solidFill>
                <a:latin typeface="Arial" pitchFamily="34" charset="0"/>
                <a:cs typeface="Arial" pitchFamily="34" charset="0"/>
              </a:rPr>
              <a:t>Взаимосвязь в изучении слова и текста. </a:t>
            </a:r>
            <a:br>
              <a:rPr lang="ru-RU" sz="2000" b="1" dirty="0">
                <a:solidFill>
                  <a:schemeClr val="tx1">
                    <a:lumMod val="95000"/>
                    <a:lumOff val="5000"/>
                  </a:schemeClr>
                </a:solidFill>
                <a:latin typeface="Arial" pitchFamily="34" charset="0"/>
                <a:cs typeface="Arial" pitchFamily="34" charset="0"/>
              </a:rPr>
            </a:br>
            <a:r>
              <a:rPr lang="ru-RU" sz="2000" b="1" dirty="0">
                <a:solidFill>
                  <a:schemeClr val="tx1">
                    <a:lumMod val="95000"/>
                    <a:lumOff val="5000"/>
                  </a:schemeClr>
                </a:solidFill>
                <a:latin typeface="Arial" pitchFamily="34" charset="0"/>
                <a:cs typeface="Arial" pitchFamily="34" charset="0"/>
              </a:rPr>
              <a:t>Слово - Солнце языковой системы (</a:t>
            </a:r>
            <a:r>
              <a:rPr lang="ru-RU" sz="2000" b="1" dirty="0" err="1">
                <a:solidFill>
                  <a:schemeClr val="tx1">
                    <a:lumMod val="95000"/>
                    <a:lumOff val="5000"/>
                  </a:schemeClr>
                </a:solidFill>
                <a:latin typeface="Arial" pitchFamily="34" charset="0"/>
                <a:cs typeface="Arial" pitchFamily="34" charset="0"/>
              </a:rPr>
              <a:t>логоцентрический</a:t>
            </a:r>
            <a:r>
              <a:rPr lang="ru-RU" sz="2000" b="1" dirty="0">
                <a:solidFill>
                  <a:schemeClr val="tx1">
                    <a:lumMod val="95000"/>
                    <a:lumOff val="5000"/>
                  </a:schemeClr>
                </a:solidFill>
                <a:latin typeface="Arial" pitchFamily="34" charset="0"/>
                <a:cs typeface="Arial" pitchFamily="34" charset="0"/>
              </a:rPr>
              <a:t> подход) </a:t>
            </a:r>
            <a:endParaRPr lang="ru-RU" sz="2000" dirty="0">
              <a:solidFill>
                <a:schemeClr val="tx1">
                  <a:lumMod val="95000"/>
                  <a:lumOff val="5000"/>
                </a:schemeClr>
              </a:solidFill>
              <a:latin typeface="Arial" pitchFamily="34" charset="0"/>
              <a:cs typeface="Arial" pitchFamily="34" charset="0"/>
            </a:endParaRPr>
          </a:p>
        </p:txBody>
      </p:sp>
      <p:pic>
        <p:nvPicPr>
          <p:cNvPr id="44036" name="Picture 2"/>
          <p:cNvPicPr>
            <a:picLocks noGrp="1" noChangeAspect="1" noChangeArrowheads="1"/>
          </p:cNvPicPr>
          <p:nvPr>
            <p:ph sz="quarter" idx="1"/>
          </p:nvPr>
        </p:nvPicPr>
        <p:blipFill>
          <a:blip r:embed="rId2"/>
          <a:srcRect/>
          <a:stretch>
            <a:fillRect/>
          </a:stretch>
        </p:blipFill>
        <p:spPr>
          <a:xfrm>
            <a:off x="25400" y="915988"/>
            <a:ext cx="5641975" cy="3671887"/>
          </a:xfrm>
        </p:spPr>
      </p:pic>
      <p:pic>
        <p:nvPicPr>
          <p:cNvPr id="44037" name="Picture 3"/>
          <p:cNvPicPr>
            <a:picLocks noGrp="1" noChangeAspect="1" noChangeArrowheads="1"/>
          </p:cNvPicPr>
          <p:nvPr>
            <p:ph sz="quarter" idx="2"/>
          </p:nvPr>
        </p:nvPicPr>
        <p:blipFill>
          <a:blip r:embed="rId3"/>
          <a:srcRect/>
          <a:stretch>
            <a:fillRect/>
          </a:stretch>
        </p:blipFill>
        <p:spPr>
          <a:xfrm>
            <a:off x="5795963" y="2787650"/>
            <a:ext cx="3257550" cy="1728788"/>
          </a:xfrm>
        </p:spPr>
      </p:pic>
      <p:pic>
        <p:nvPicPr>
          <p:cNvPr id="44038" name="Picture 5"/>
          <p:cNvPicPr>
            <a:picLocks noChangeAspect="1" noChangeArrowheads="1"/>
          </p:cNvPicPr>
          <p:nvPr/>
        </p:nvPicPr>
        <p:blipFill>
          <a:blip r:embed="rId4"/>
          <a:srcRect/>
          <a:stretch>
            <a:fillRect/>
          </a:stretch>
        </p:blipFill>
        <p:spPr bwMode="auto">
          <a:xfrm>
            <a:off x="5795963" y="915988"/>
            <a:ext cx="1439862" cy="1685925"/>
          </a:xfrm>
          <a:prstGeom prst="rect">
            <a:avLst/>
          </a:prstGeom>
          <a:noFill/>
          <a:ln w="9525">
            <a:noFill/>
            <a:miter lim="800000"/>
            <a:headEnd/>
            <a:tailEnd/>
          </a:ln>
        </p:spPr>
      </p:pic>
      <p:pic>
        <p:nvPicPr>
          <p:cNvPr id="44039" name="Picture 3" descr="C:\Documents and Settings\bugrova\Рабочий стол\Бугрова 1cканер\dron302.jpg"/>
          <p:cNvPicPr>
            <a:picLocks noChangeAspect="1" noChangeArrowheads="1"/>
          </p:cNvPicPr>
          <p:nvPr/>
        </p:nvPicPr>
        <p:blipFill>
          <a:blip r:embed="rId5"/>
          <a:srcRect/>
          <a:stretch>
            <a:fillRect/>
          </a:stretch>
        </p:blipFill>
        <p:spPr bwMode="auto">
          <a:xfrm>
            <a:off x="7308850" y="915988"/>
            <a:ext cx="1511300" cy="16430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Номер слайда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E7A7A4-AAAB-4933-A64D-15F5A98D6DD4}" type="slidenum">
              <a:rPr lang="ru-RU" smtClean="0">
                <a:cs typeface="Arial" charset="0"/>
              </a:rPr>
              <a:pPr fontAlgn="base">
                <a:spcBef>
                  <a:spcPct val="0"/>
                </a:spcBef>
                <a:spcAft>
                  <a:spcPct val="0"/>
                </a:spcAft>
              </a:pPr>
              <a:t>29</a:t>
            </a:fld>
            <a:endParaRPr lang="ru-RU">
              <a:cs typeface="Arial" charset="0"/>
            </a:endParaRPr>
          </a:p>
        </p:txBody>
      </p:sp>
      <p:pic>
        <p:nvPicPr>
          <p:cNvPr id="45058" name="Picture 2"/>
          <p:cNvPicPr>
            <a:picLocks noChangeAspect="1" noChangeArrowheads="1"/>
          </p:cNvPicPr>
          <p:nvPr/>
        </p:nvPicPr>
        <p:blipFill>
          <a:blip r:embed="rId2"/>
          <a:srcRect l="33636" t="9959" r="32471" b="15585"/>
          <a:stretch>
            <a:fillRect/>
          </a:stretch>
        </p:blipFill>
        <p:spPr bwMode="auto">
          <a:xfrm>
            <a:off x="611188" y="0"/>
            <a:ext cx="3024187" cy="4679950"/>
          </a:xfrm>
          <a:prstGeom prst="rect">
            <a:avLst/>
          </a:prstGeom>
          <a:noFill/>
          <a:ln w="9525">
            <a:noFill/>
            <a:miter lim="800000"/>
            <a:headEnd/>
            <a:tailEnd/>
          </a:ln>
        </p:spPr>
      </p:pic>
      <p:pic>
        <p:nvPicPr>
          <p:cNvPr id="45059" name="Picture 2" descr="C:\Documents and Settings\Shevchuk.sv\Мои документы\aA.JPG"/>
          <p:cNvPicPr>
            <a:picLocks noChangeAspect="1" noChangeArrowheads="1"/>
          </p:cNvPicPr>
          <p:nvPr/>
        </p:nvPicPr>
        <p:blipFill>
          <a:blip r:embed="rId3"/>
          <a:srcRect l="7159" t="4279" r="48589" b="6163"/>
          <a:stretch>
            <a:fillRect/>
          </a:stretch>
        </p:blipFill>
        <p:spPr bwMode="auto">
          <a:xfrm>
            <a:off x="4427538" y="195263"/>
            <a:ext cx="3529012" cy="43926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3"/>
          <p:cNvSpPr>
            <a:spLocks noGrp="1"/>
          </p:cNvSpPr>
          <p:nvPr>
            <p:ph type="title"/>
          </p:nvPr>
        </p:nvSpPr>
        <p:spPr/>
        <p:txBody>
          <a:bodyPr/>
          <a:lstStyle/>
          <a:p>
            <a:pPr eaLnBrk="1" hangingPunct="1"/>
            <a:r>
              <a:rPr lang="ru-RU" sz="4000">
                <a:solidFill>
                  <a:schemeClr val="tx1"/>
                </a:solidFill>
              </a:rPr>
              <a:t>В пространстве текста</a:t>
            </a:r>
          </a:p>
        </p:txBody>
      </p:sp>
      <p:sp>
        <p:nvSpPr>
          <p:cNvPr id="18434" name="Объект 4"/>
          <p:cNvSpPr>
            <a:spLocks noGrp="1"/>
          </p:cNvSpPr>
          <p:nvPr>
            <p:ph idx="1"/>
          </p:nvPr>
        </p:nvSpPr>
        <p:spPr>
          <a:xfrm>
            <a:off x="250825" y="987425"/>
            <a:ext cx="8713788" cy="3606800"/>
          </a:xfrm>
        </p:spPr>
        <p:txBody>
          <a:bodyPr/>
          <a:lstStyle/>
          <a:p>
            <a:pPr eaLnBrk="1" hangingPunct="1"/>
            <a:r>
              <a:rPr lang="ru-RU" sz="2400"/>
              <a:t>Именно такое название носит основной раздел учебника для 10 класса. Раздел включает 16 параграфов. Обратим внимание на названия некоторых параграфов.</a:t>
            </a:r>
          </a:p>
          <a:p>
            <a:pPr eaLnBrk="1" hangingPunct="1"/>
            <a:r>
              <a:rPr lang="ru-RU" sz="2400"/>
              <a:t>Параграф 3. Текст – это «словесная ткань».</a:t>
            </a:r>
          </a:p>
          <a:p>
            <a:pPr eaLnBrk="1" hangingPunct="1"/>
            <a:r>
              <a:rPr lang="ru-RU" sz="2400"/>
              <a:t>Параграф 13. Развивающая речевая среда – это </a:t>
            </a:r>
            <a:r>
              <a:rPr lang="ru-RU" sz="2400" b="1" i="1"/>
              <a:t>пространство </a:t>
            </a:r>
            <a:r>
              <a:rPr lang="ru-RU" sz="2400"/>
              <a:t>культуры.</a:t>
            </a:r>
          </a:p>
          <a:p>
            <a:pPr eaLnBrk="1" hangingPunct="1"/>
            <a:r>
              <a:rPr lang="ru-RU" sz="2400"/>
              <a:t>Параграф 18. Русский язык и литература как единое </a:t>
            </a:r>
            <a:r>
              <a:rPr lang="ru-RU" sz="2400" b="1" i="1"/>
              <a:t>пространство </a:t>
            </a:r>
            <a:r>
              <a:rPr lang="ru-RU" sz="2400"/>
              <a:t>культуры.</a:t>
            </a:r>
          </a:p>
          <a:p>
            <a:pPr eaLnBrk="1" hangingPunct="1"/>
            <a:endParaRPr lang="ru-RU" sz="2400"/>
          </a:p>
          <a:p>
            <a:pPr eaLnBrk="1" hangingPunct="1"/>
            <a:endParaRPr lang="ru-RU" sz="2400"/>
          </a:p>
        </p:txBody>
      </p:sp>
      <p:sp>
        <p:nvSpPr>
          <p:cNvPr id="3" name="Номер слайда 2"/>
          <p:cNvSpPr>
            <a:spLocks noGrp="1"/>
          </p:cNvSpPr>
          <p:nvPr>
            <p:ph type="sldNum" sz="quarter" idx="12"/>
          </p:nvPr>
        </p:nvSpPr>
        <p:spPr/>
        <p:txBody>
          <a:bodyPr/>
          <a:lstStyle/>
          <a:p>
            <a:pPr>
              <a:defRPr/>
            </a:pPr>
            <a:fld id="{FD60E86A-E0FD-4099-A237-D40D4C6B7339}" type="slidenum">
              <a:rPr lang="ru-RU" smtClean="0"/>
              <a:pPr>
                <a:defRPr/>
              </a:pPr>
              <a:t>3</a:t>
            </a:fld>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
            <a:ext cx="8229600" cy="458788"/>
          </a:xfrm>
        </p:spPr>
        <p:txBody>
          <a:bodyPr rtlCol="0">
            <a:normAutofit fontScale="90000"/>
          </a:bodyPr>
          <a:lstStyle/>
          <a:p>
            <a:pPr eaLnBrk="1" fontAlgn="auto" hangingPunct="1">
              <a:spcAft>
                <a:spcPts val="0"/>
              </a:spcAft>
              <a:defRPr/>
            </a:pPr>
            <a:r>
              <a:rPr lang="ru-RU" sz="2800" dirty="0">
                <a:solidFill>
                  <a:schemeClr val="tx1">
                    <a:lumMod val="95000"/>
                    <a:lumOff val="5000"/>
                  </a:schemeClr>
                </a:solidFill>
                <a:latin typeface="Arial" pitchFamily="34" charset="0"/>
                <a:cs typeface="Arial" pitchFamily="34" charset="0"/>
              </a:rPr>
              <a:t>Подготовка к сочинению и сжатому изложению</a:t>
            </a:r>
            <a:endParaRPr lang="ru-RU" sz="2800" dirty="0">
              <a:solidFill>
                <a:schemeClr val="tx1">
                  <a:lumMod val="95000"/>
                  <a:lumOff val="5000"/>
                </a:schemeClr>
              </a:solidFill>
            </a:endParaRPr>
          </a:p>
        </p:txBody>
      </p:sp>
      <p:pic>
        <p:nvPicPr>
          <p:cNvPr id="46082" name="Picture 2" descr="E:\17-EK-2015\011056.JPG"/>
          <p:cNvPicPr>
            <a:picLocks noGrp="1" noChangeAspect="1" noChangeArrowheads="1"/>
          </p:cNvPicPr>
          <p:nvPr>
            <p:ph sz="quarter" idx="1"/>
          </p:nvPr>
        </p:nvPicPr>
        <p:blipFill>
          <a:blip r:embed="rId2"/>
          <a:srcRect l="5078" t="1004" r="899"/>
          <a:stretch>
            <a:fillRect/>
          </a:stretch>
        </p:blipFill>
        <p:spPr>
          <a:xfrm>
            <a:off x="0" y="735013"/>
            <a:ext cx="8929688" cy="39243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
            <a:ext cx="8229600" cy="675252"/>
          </a:xfrm>
          <a:solidFill>
            <a:schemeClr val="bg1"/>
          </a:solidFill>
          <a:effectLst>
            <a:softEdge rad="127000"/>
          </a:effectLst>
        </p:spPr>
        <p:txBody>
          <a:bodyPr rtlCol="0">
            <a:noAutofit/>
          </a:bodyPr>
          <a:lstStyle/>
          <a:p>
            <a:pPr eaLnBrk="1" fontAlgn="auto" hangingPunct="1">
              <a:spcAft>
                <a:spcPts val="0"/>
              </a:spcAft>
              <a:defRPr/>
            </a:pPr>
            <a:r>
              <a:rPr lang="ru-RU" sz="2800" dirty="0">
                <a:solidFill>
                  <a:schemeClr val="tx1">
                    <a:lumMod val="95000"/>
                    <a:lumOff val="5000"/>
                  </a:schemeClr>
                </a:solidFill>
                <a:latin typeface="Arial" pitchFamily="34" charset="0"/>
                <a:cs typeface="Arial" pitchFamily="34" charset="0"/>
              </a:rPr>
              <a:t>Подготовка к сочинению и сжатому изложению.</a:t>
            </a:r>
            <a:br>
              <a:rPr lang="ru-RU" sz="2800" dirty="0">
                <a:solidFill>
                  <a:schemeClr val="tx1">
                    <a:lumMod val="95000"/>
                    <a:lumOff val="5000"/>
                  </a:schemeClr>
                </a:solidFill>
                <a:latin typeface="Arial" pitchFamily="34" charset="0"/>
                <a:cs typeface="Arial" pitchFamily="34" charset="0"/>
              </a:rPr>
            </a:br>
            <a:r>
              <a:rPr lang="ru-RU" sz="2800" dirty="0">
                <a:solidFill>
                  <a:schemeClr val="tx1">
                    <a:lumMod val="95000"/>
                    <a:lumOff val="5000"/>
                  </a:schemeClr>
                </a:solidFill>
                <a:latin typeface="Arial" pitchFamily="34" charset="0"/>
                <a:cs typeface="Arial" pitchFamily="34" charset="0"/>
              </a:rPr>
              <a:t> Речевые модели.</a:t>
            </a:r>
          </a:p>
        </p:txBody>
      </p:sp>
      <p:sp>
        <p:nvSpPr>
          <p:cNvPr id="47108" name="Содержимое 2"/>
          <p:cNvSpPr>
            <a:spLocks noGrp="1"/>
          </p:cNvSpPr>
          <p:nvPr>
            <p:ph sz="quarter" idx="1"/>
          </p:nvPr>
        </p:nvSpPr>
        <p:spPr>
          <a:xfrm>
            <a:off x="457200" y="950913"/>
            <a:ext cx="8229600" cy="3667125"/>
          </a:xfrm>
        </p:spPr>
        <p:txBody>
          <a:bodyPr/>
          <a:lstStyle/>
          <a:p>
            <a:pPr eaLnBrk="1" hangingPunct="1"/>
            <a:endParaRPr lang="ru-RU"/>
          </a:p>
        </p:txBody>
      </p:sp>
      <p:pic>
        <p:nvPicPr>
          <p:cNvPr id="47109" name="Picture 2"/>
          <p:cNvPicPr>
            <a:picLocks noChangeAspect="1" noChangeArrowheads="1"/>
          </p:cNvPicPr>
          <p:nvPr/>
        </p:nvPicPr>
        <p:blipFill>
          <a:blip r:embed="rId2"/>
          <a:srcRect l="6087" t="5379" r="3477" b="5867"/>
          <a:stretch>
            <a:fillRect/>
          </a:stretch>
        </p:blipFill>
        <p:spPr bwMode="auto">
          <a:xfrm>
            <a:off x="468313" y="1004888"/>
            <a:ext cx="7127875" cy="3511550"/>
          </a:xfrm>
          <a:prstGeom prst="rect">
            <a:avLst/>
          </a:prstGeom>
          <a:noFill/>
          <a:ln w="9525">
            <a:noFill/>
            <a:miter lim="800000"/>
            <a:headEnd/>
            <a:tailEnd/>
          </a:ln>
        </p:spPr>
      </p:pic>
      <p:pic>
        <p:nvPicPr>
          <p:cNvPr id="47110" name="Picture 3"/>
          <p:cNvPicPr>
            <a:picLocks noChangeAspect="1" noChangeArrowheads="1"/>
          </p:cNvPicPr>
          <p:nvPr/>
        </p:nvPicPr>
        <p:blipFill>
          <a:blip r:embed="rId3"/>
          <a:srcRect/>
          <a:stretch>
            <a:fillRect/>
          </a:stretch>
        </p:blipFill>
        <p:spPr bwMode="auto">
          <a:xfrm>
            <a:off x="6877050" y="2949575"/>
            <a:ext cx="1800225" cy="16795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Содержимое 2"/>
          <p:cNvSpPr>
            <a:spLocks noGrp="1"/>
          </p:cNvSpPr>
          <p:nvPr>
            <p:ph sz="quarter" idx="1"/>
          </p:nvPr>
        </p:nvSpPr>
        <p:spPr>
          <a:xfrm>
            <a:off x="457200" y="914400"/>
            <a:ext cx="8291513" cy="3703638"/>
          </a:xfrm>
        </p:spPr>
        <p:txBody>
          <a:bodyPr/>
          <a:lstStyle/>
          <a:p>
            <a:pPr eaLnBrk="1" hangingPunct="1"/>
            <a:endParaRPr lang="ru-RU"/>
          </a:p>
          <a:p>
            <a:pPr eaLnBrk="1" hangingPunct="1"/>
            <a:endParaRPr lang="ru-RU"/>
          </a:p>
        </p:txBody>
      </p:sp>
      <p:sp>
        <p:nvSpPr>
          <p:cNvPr id="48130" name="Содержимое 3"/>
          <p:cNvSpPr>
            <a:spLocks noGrp="1"/>
          </p:cNvSpPr>
          <p:nvPr>
            <p:ph sz="quarter" idx="2"/>
          </p:nvPr>
        </p:nvSpPr>
        <p:spPr>
          <a:xfrm>
            <a:off x="4648200" y="900113"/>
            <a:ext cx="4038600" cy="2546350"/>
          </a:xfrm>
        </p:spPr>
        <p:txBody>
          <a:bodyPr/>
          <a:lstStyle/>
          <a:p>
            <a:pPr eaLnBrk="1" hangingPunct="1"/>
            <a:endParaRPr lang="ru-RU"/>
          </a:p>
        </p:txBody>
      </p:sp>
      <p:pic>
        <p:nvPicPr>
          <p:cNvPr id="5" name="Picture 9" descr="цветная птица"/>
          <p:cNvPicPr>
            <a:picLocks noChangeAspect="1" noChangeArrowheads="1"/>
          </p:cNvPicPr>
          <p:nvPr/>
        </p:nvPicPr>
        <p:blipFill>
          <a:blip r:embed="rId2"/>
          <a:srcRect/>
          <a:stretch>
            <a:fillRect/>
          </a:stretch>
        </p:blipFill>
        <p:spPr>
          <a:xfrm>
            <a:off x="8604250" y="141288"/>
            <a:ext cx="360363" cy="231775"/>
          </a:xfrm>
          <a:prstGeom prst="rect">
            <a:avLst/>
          </a:prstGeom>
          <a:effectLst>
            <a:outerShdw dist="17961" dir="2700000" algn="ctr" rotWithShape="0">
              <a:srgbClr val="660033"/>
            </a:outerShdw>
          </a:effectLst>
        </p:spPr>
      </p:pic>
      <p:pic>
        <p:nvPicPr>
          <p:cNvPr id="2050" name="Picture 2" descr="F:\03--2014\2356431.jpg"/>
          <p:cNvPicPr>
            <a:picLocks noChangeAspect="1" noChangeArrowheads="1"/>
          </p:cNvPicPr>
          <p:nvPr/>
        </p:nvPicPr>
        <p:blipFill>
          <a:blip r:embed="rId3"/>
          <a:srcRect/>
          <a:stretch>
            <a:fillRect/>
          </a:stretch>
        </p:blipFill>
        <p:spPr bwMode="auto">
          <a:xfrm>
            <a:off x="517525" y="700088"/>
            <a:ext cx="8158163" cy="3527425"/>
          </a:xfrm>
          <a:prstGeom prst="rect">
            <a:avLst/>
          </a:prstGeom>
          <a:solidFill>
            <a:schemeClr val="accent2"/>
          </a:solidFill>
          <a:ln>
            <a:solidFill>
              <a:schemeClr val="bg1">
                <a:lumMod val="85000"/>
              </a:schemeClr>
            </a:solidFill>
          </a:ln>
        </p:spPr>
      </p:pic>
      <p:sp>
        <p:nvSpPr>
          <p:cNvPr id="7" name="Заголовок 1"/>
          <p:cNvSpPr>
            <a:spLocks noGrp="1"/>
          </p:cNvSpPr>
          <p:nvPr>
            <p:ph type="title"/>
          </p:nvPr>
        </p:nvSpPr>
        <p:spPr>
          <a:xfrm>
            <a:off x="323528" y="0"/>
            <a:ext cx="8820472" cy="773274"/>
          </a:xfrm>
          <a:solidFill>
            <a:schemeClr val="bg1"/>
          </a:solidFill>
          <a:effectLst>
            <a:softEdge rad="63500"/>
          </a:effectLst>
        </p:spPr>
        <p:txBody>
          <a:bodyPr rtlCol="0">
            <a:normAutofit/>
          </a:bodyPr>
          <a:lstStyle/>
          <a:p>
            <a:pPr eaLnBrk="1" fontAlgn="auto" hangingPunct="1">
              <a:spcAft>
                <a:spcPts val="0"/>
              </a:spcAft>
              <a:defRPr/>
            </a:pPr>
            <a:r>
              <a:rPr lang="ru-RU" sz="2800" b="1" dirty="0">
                <a:solidFill>
                  <a:schemeClr val="tx1">
                    <a:lumMod val="95000"/>
                    <a:lumOff val="5000"/>
                  </a:schemeClr>
                </a:solidFill>
                <a:latin typeface="Arial" pitchFamily="34" charset="0"/>
                <a:cs typeface="Arial" pitchFamily="34" charset="0"/>
              </a:rPr>
              <a:t>Понимание текста - процесс творческий</a:t>
            </a:r>
            <a:endParaRPr lang="ru-RU" sz="2800" dirty="0">
              <a:solidFill>
                <a:schemeClr val="tx1">
                  <a:lumMod val="95000"/>
                  <a:lumOff val="5000"/>
                </a:schemeClr>
              </a:solidFill>
              <a:latin typeface="Arial" pitchFamily="34" charset="0"/>
              <a:cs typeface="Arial" pitchFamily="34" charset="0"/>
            </a:endParaRPr>
          </a:p>
        </p:txBody>
      </p:sp>
      <p:sp>
        <p:nvSpPr>
          <p:cNvPr id="9" name="Прямоугольник 8"/>
          <p:cNvSpPr/>
          <p:nvPr/>
        </p:nvSpPr>
        <p:spPr>
          <a:xfrm>
            <a:off x="3132138" y="4227513"/>
            <a:ext cx="5111750" cy="369887"/>
          </a:xfrm>
          <a:prstGeom prst="rect">
            <a:avLst/>
          </a:prstGeom>
        </p:spPr>
        <p:txBody>
          <a:bodyPr>
            <a:spAutoFit/>
          </a:bodyPr>
          <a:lstStyle/>
          <a:p>
            <a:pPr fontAlgn="auto">
              <a:spcBef>
                <a:spcPts val="0"/>
              </a:spcBef>
              <a:spcAft>
                <a:spcPts val="0"/>
              </a:spcAft>
              <a:defRPr/>
            </a:pPr>
            <a:r>
              <a:rPr lang="ru-RU" b="1" i="1" dirty="0">
                <a:solidFill>
                  <a:schemeClr val="tx1">
                    <a:lumMod val="95000"/>
                    <a:lumOff val="5000"/>
                  </a:schemeClr>
                </a:solidFill>
                <a:latin typeface="+mn-lt"/>
                <a:cs typeface="Estrangelo Edessa" pitchFamily="66"/>
              </a:rPr>
              <a:t>Памятка. Обучение способу действия </a:t>
            </a:r>
            <a:endParaRPr lang="ru-RU" dirty="0">
              <a:solidFill>
                <a:schemeClr val="tx1">
                  <a:lumMod val="95000"/>
                  <a:lumOff val="5000"/>
                </a:schemeClr>
              </a:solidFill>
              <a:latin typeface="+mn-lt"/>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7545" y="771551"/>
            <a:ext cx="8280920" cy="3921073"/>
          </a:xfrm>
          <a:prstGeom prst="rect">
            <a:avLst/>
          </a:prstGeom>
          <a:solidFill>
            <a:schemeClr val="bg1"/>
          </a:solidFill>
          <a:ln w="9525">
            <a:noFill/>
            <a:miter lim="800000"/>
            <a:headEnd/>
            <a:tailEnd/>
          </a:ln>
          <a:effectLst>
            <a:softEdge rad="63500"/>
          </a:effectLst>
        </p:spPr>
        <p:txBody>
          <a:bodyPr>
            <a:spAutoFit/>
          </a:bodyPr>
          <a:lstStyle/>
          <a:p>
            <a:pPr fontAlgn="auto">
              <a:spcBef>
                <a:spcPts val="0"/>
              </a:spcBef>
              <a:spcAft>
                <a:spcPts val="0"/>
              </a:spcAft>
              <a:defRPr/>
            </a:pPr>
            <a:r>
              <a:rPr lang="ru-RU" sz="2800" dirty="0">
                <a:solidFill>
                  <a:srgbClr val="000066"/>
                </a:solidFill>
                <a:latin typeface="Times New Roman" pitchFamily="18" charset="0"/>
                <a:cs typeface="+mn-cs"/>
              </a:rPr>
              <a:t>	</a:t>
            </a:r>
            <a:r>
              <a:rPr lang="ru-RU" sz="2400" b="1" dirty="0">
                <a:solidFill>
                  <a:schemeClr val="tx1">
                    <a:lumMod val="95000"/>
                    <a:lumOff val="5000"/>
                  </a:schemeClr>
                </a:solidFill>
                <a:latin typeface="Arial" pitchFamily="34" charset="0"/>
                <a:cs typeface="Arial" pitchFamily="34" charset="0"/>
              </a:rPr>
              <a:t>«Понимание есть повторение процесса творчества в измененном порядке». (А. А. </a:t>
            </a:r>
            <a:r>
              <a:rPr lang="ru-RU" sz="2400" b="1" dirty="0" err="1">
                <a:solidFill>
                  <a:schemeClr val="tx1">
                    <a:lumMod val="95000"/>
                    <a:lumOff val="5000"/>
                  </a:schemeClr>
                </a:solidFill>
                <a:latin typeface="Arial" pitchFamily="34" charset="0"/>
                <a:cs typeface="Arial" pitchFamily="34" charset="0"/>
              </a:rPr>
              <a:t>Потебня</a:t>
            </a:r>
            <a:r>
              <a:rPr lang="ru-RU" sz="2400" b="1" dirty="0">
                <a:solidFill>
                  <a:schemeClr val="tx1">
                    <a:lumMod val="95000"/>
                    <a:lumOff val="5000"/>
                  </a:schemeClr>
                </a:solidFill>
                <a:latin typeface="Arial" pitchFamily="34" charset="0"/>
                <a:cs typeface="Arial" pitchFamily="34" charset="0"/>
              </a:rPr>
              <a:t>)</a:t>
            </a:r>
          </a:p>
          <a:p>
            <a:pPr algn="ctr" fontAlgn="auto">
              <a:spcBef>
                <a:spcPct val="30000"/>
              </a:spcBef>
              <a:spcAft>
                <a:spcPts val="0"/>
              </a:spcAft>
              <a:defRPr/>
            </a:pPr>
            <a:r>
              <a:rPr lang="ru-RU" sz="2400" b="1" dirty="0">
                <a:solidFill>
                  <a:schemeClr val="accent6">
                    <a:lumMod val="50000"/>
                  </a:schemeClr>
                </a:solidFill>
                <a:latin typeface="+mn-lt"/>
                <a:cs typeface="+mn-cs"/>
              </a:rPr>
              <a:t>замысел → слово → текст </a:t>
            </a:r>
          </a:p>
          <a:p>
            <a:pPr algn="ctr" fontAlgn="auto">
              <a:spcBef>
                <a:spcPts val="0"/>
              </a:spcBef>
              <a:spcAft>
                <a:spcPts val="0"/>
              </a:spcAft>
              <a:defRPr/>
            </a:pPr>
            <a:r>
              <a:rPr lang="ru-RU" sz="2400" b="1" dirty="0">
                <a:solidFill>
                  <a:schemeClr val="accent6">
                    <a:lumMod val="50000"/>
                  </a:schemeClr>
                </a:solidFill>
                <a:latin typeface="+mn-lt"/>
                <a:cs typeface="+mn-cs"/>
              </a:rPr>
              <a:t>текст → слово → замысел</a:t>
            </a:r>
          </a:p>
          <a:p>
            <a:pPr fontAlgn="auto">
              <a:spcBef>
                <a:spcPct val="30000"/>
              </a:spcBef>
              <a:spcAft>
                <a:spcPts val="0"/>
              </a:spcAft>
              <a:defRPr/>
            </a:pPr>
            <a:r>
              <a:rPr lang="ru-RU" sz="2400" dirty="0">
                <a:solidFill>
                  <a:srgbClr val="000066"/>
                </a:solidFill>
                <a:latin typeface="+mn-lt"/>
                <a:cs typeface="+mn-cs"/>
              </a:rPr>
              <a:t> </a:t>
            </a:r>
            <a:r>
              <a:rPr lang="ru-RU" sz="2400" b="1" dirty="0">
                <a:solidFill>
                  <a:schemeClr val="tx1">
                    <a:lumMod val="95000"/>
                    <a:lumOff val="5000"/>
                  </a:schemeClr>
                </a:solidFill>
                <a:latin typeface="+mn-lt"/>
                <a:cs typeface="+mn-cs"/>
              </a:rPr>
              <a:t>Сочинение</a:t>
            </a:r>
            <a:r>
              <a:rPr lang="ru-RU" sz="2400" dirty="0">
                <a:solidFill>
                  <a:schemeClr val="tx1">
                    <a:lumMod val="95000"/>
                    <a:lumOff val="5000"/>
                  </a:schemeClr>
                </a:solidFill>
                <a:latin typeface="+mn-lt"/>
                <a:cs typeface="+mn-cs"/>
              </a:rPr>
              <a:t> на основе данного текста </a:t>
            </a:r>
            <a:r>
              <a:rPr lang="ru-RU" sz="2400" i="1" dirty="0">
                <a:solidFill>
                  <a:schemeClr val="tx1">
                    <a:lumMod val="95000"/>
                    <a:lumOff val="5000"/>
                  </a:schemeClr>
                </a:solidFill>
                <a:latin typeface="+mn-lt"/>
                <a:cs typeface="+mn-cs"/>
              </a:rPr>
              <a:t>(часть С ЕГЭ):</a:t>
            </a:r>
          </a:p>
          <a:p>
            <a:pPr fontAlgn="auto">
              <a:spcBef>
                <a:spcPct val="30000"/>
              </a:spcBef>
              <a:spcAft>
                <a:spcPts val="0"/>
              </a:spcAft>
              <a:buFontTx/>
              <a:buChar char="•"/>
              <a:defRPr/>
            </a:pPr>
            <a:r>
              <a:rPr lang="ru-RU" sz="2400" b="1" dirty="0">
                <a:solidFill>
                  <a:schemeClr val="tx1">
                    <a:lumMod val="95000"/>
                    <a:lumOff val="5000"/>
                  </a:schemeClr>
                </a:solidFill>
                <a:latin typeface="+mn-lt"/>
                <a:cs typeface="+mn-cs"/>
              </a:rPr>
              <a:t> текст-отклик</a:t>
            </a:r>
            <a:r>
              <a:rPr lang="ru-RU" sz="2400" dirty="0">
                <a:solidFill>
                  <a:schemeClr val="tx1">
                    <a:lumMod val="95000"/>
                    <a:lumOff val="5000"/>
                  </a:schemeClr>
                </a:solidFill>
                <a:latin typeface="+mn-lt"/>
                <a:cs typeface="+mn-cs"/>
              </a:rPr>
              <a:t>, в котором отражается понимание авторского замысла, основных проблем (согласие или несогласие с автором); </a:t>
            </a:r>
          </a:p>
          <a:p>
            <a:pPr fontAlgn="auto">
              <a:spcBef>
                <a:spcPct val="30000"/>
              </a:spcBef>
              <a:spcAft>
                <a:spcPts val="0"/>
              </a:spcAft>
              <a:buFontTx/>
              <a:buChar char="•"/>
              <a:defRPr/>
            </a:pPr>
            <a:r>
              <a:rPr lang="ru-RU" sz="2400" b="1" dirty="0">
                <a:solidFill>
                  <a:schemeClr val="tx1">
                    <a:lumMod val="95000"/>
                    <a:lumOff val="5000"/>
                  </a:schemeClr>
                </a:solidFill>
                <a:latin typeface="+mn-lt"/>
                <a:cs typeface="+mn-cs"/>
              </a:rPr>
              <a:t> текст-рассуждение</a:t>
            </a:r>
            <a:r>
              <a:rPr lang="ru-RU" sz="2400" dirty="0">
                <a:solidFill>
                  <a:schemeClr val="tx1">
                    <a:lumMod val="95000"/>
                    <a:lumOff val="5000"/>
                  </a:schemeClr>
                </a:solidFill>
                <a:latin typeface="+mn-lt"/>
                <a:cs typeface="+mn-cs"/>
              </a:rPr>
              <a:t> (тезис, доказательство, вывод).</a:t>
            </a:r>
          </a:p>
        </p:txBody>
      </p:sp>
      <p:sp>
        <p:nvSpPr>
          <p:cNvPr id="20483" name="Text Box 7"/>
          <p:cNvSpPr txBox="1">
            <a:spLocks noChangeArrowheads="1"/>
          </p:cNvSpPr>
          <p:nvPr/>
        </p:nvSpPr>
        <p:spPr bwMode="auto">
          <a:xfrm>
            <a:off x="0" y="195486"/>
            <a:ext cx="8820472" cy="523220"/>
          </a:xfrm>
          <a:prstGeom prst="rect">
            <a:avLst/>
          </a:prstGeom>
          <a:solidFill>
            <a:schemeClr val="bg1"/>
          </a:solidFill>
          <a:ln w="9525">
            <a:noFill/>
            <a:miter lim="800000"/>
            <a:headEnd/>
            <a:tailEnd/>
          </a:ln>
          <a:effectLst>
            <a:softEdge rad="63500"/>
          </a:effectLst>
        </p:spPr>
        <p:txBody>
          <a:bodyPr>
            <a:spAutoFit/>
          </a:bodyPr>
          <a:lstStyle/>
          <a:p>
            <a:pPr algn="ctr" fontAlgn="auto">
              <a:spcBef>
                <a:spcPct val="50000"/>
              </a:spcBef>
              <a:spcAft>
                <a:spcPts val="0"/>
              </a:spcAft>
              <a:defRPr/>
            </a:pPr>
            <a:r>
              <a:rPr lang="ru-RU" sz="2800" b="1" dirty="0">
                <a:solidFill>
                  <a:schemeClr val="tx1">
                    <a:lumMod val="95000"/>
                    <a:lumOff val="5000"/>
                  </a:schemeClr>
                </a:solidFill>
                <a:latin typeface="Arial" pitchFamily="34" charset="0"/>
                <a:cs typeface="Arial" pitchFamily="34" charset="0"/>
              </a:rPr>
              <a:t>Понимание текста - процесс творческий</a:t>
            </a:r>
            <a:endParaRPr lang="ru-RU" sz="2800" b="1" dirty="0">
              <a:solidFill>
                <a:schemeClr val="tx1">
                  <a:lumMod val="95000"/>
                  <a:lumOff val="5000"/>
                </a:schemeClr>
              </a:solidFill>
              <a:latin typeface="+mj-lt"/>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41480"/>
            <a:ext cx="8183880" cy="378042"/>
          </a:xfrm>
          <a:solidFill>
            <a:schemeClr val="bg1"/>
          </a:solidFill>
          <a:effectLst>
            <a:softEdge rad="63500"/>
          </a:effectLst>
        </p:spPr>
        <p:txBody>
          <a:bodyPr rtlCol="0">
            <a:noAutofit/>
          </a:bodyPr>
          <a:lstStyle/>
          <a:p>
            <a:pPr eaLnBrk="1" fontAlgn="auto" hangingPunct="1">
              <a:spcAft>
                <a:spcPts val="0"/>
              </a:spcAft>
              <a:defRPr/>
            </a:pPr>
            <a:r>
              <a:rPr lang="ru-RU" sz="3600" b="1" dirty="0">
                <a:solidFill>
                  <a:schemeClr val="tx1">
                    <a:lumMod val="85000"/>
                    <a:lumOff val="15000"/>
                  </a:schemeClr>
                </a:solidFill>
                <a:latin typeface="Arial" pitchFamily="34" charset="0"/>
                <a:cs typeface="Arial" pitchFamily="34" charset="0"/>
              </a:rPr>
              <a:t>Памятки</a:t>
            </a:r>
            <a:endParaRPr lang="ru-RU" sz="3600" dirty="0">
              <a:ln w="3175">
                <a:solidFill>
                  <a:schemeClr val="bg1">
                    <a:lumMod val="65000"/>
                  </a:schemeClr>
                </a:solidFill>
              </a:ln>
              <a:solidFill>
                <a:schemeClr val="tx1">
                  <a:lumMod val="85000"/>
                  <a:lumOff val="15000"/>
                </a:schemeClr>
              </a:solidFill>
              <a:effectLst>
                <a:outerShdw blurRad="50800" dist="38100" dir="5400000" algn="t" rotWithShape="0">
                  <a:prstClr val="black">
                    <a:alpha val="40000"/>
                  </a:prst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323850" y="573088"/>
            <a:ext cx="3773488" cy="3943350"/>
          </a:xfrm>
          <a:prstGeom prst="rect">
            <a:avLst/>
          </a:prstGeom>
          <a:noFill/>
          <a:ln w="12700" cmpd="dbl">
            <a:solidFill>
              <a:schemeClr val="accent1"/>
            </a:solidFill>
            <a:miter lim="800000"/>
            <a:headEnd/>
            <a:tailEnd/>
          </a:ln>
          <a:effectLst>
            <a:outerShdw blurRad="63500" sx="102000" sy="102000" algn="ctr" rotWithShape="0">
              <a:schemeClr val="accent1">
                <a:lumMod val="75000"/>
                <a:alpha val="40000"/>
              </a:schemeClr>
            </a:outerShdw>
          </a:effectLst>
        </p:spPr>
      </p:pic>
      <p:pic>
        <p:nvPicPr>
          <p:cNvPr id="2051" name="Picture 3"/>
          <p:cNvPicPr>
            <a:picLocks noChangeAspect="1" noChangeArrowheads="1"/>
          </p:cNvPicPr>
          <p:nvPr/>
        </p:nvPicPr>
        <p:blipFill>
          <a:blip r:embed="rId4"/>
          <a:srcRect/>
          <a:stretch>
            <a:fillRect/>
          </a:stretch>
        </p:blipFill>
        <p:spPr bwMode="auto">
          <a:xfrm>
            <a:off x="5003800" y="573088"/>
            <a:ext cx="3600450" cy="4037012"/>
          </a:xfrm>
          <a:prstGeom prst="rect">
            <a:avLst/>
          </a:prstGeom>
          <a:noFill/>
          <a:ln w="12700" cmpd="dbl">
            <a:solidFill>
              <a:schemeClr val="accent1"/>
            </a:solidFill>
            <a:miter lim="800000"/>
            <a:headEnd/>
            <a:tailEnd/>
          </a:ln>
          <a:effectLst>
            <a:outerShdw blurRad="63500" sx="102000" sy="102000" algn="ctr" rotWithShape="0">
              <a:schemeClr val="accent1">
                <a:lumMod val="75000"/>
                <a:alpha val="40000"/>
              </a:schemeClr>
            </a:outerShdw>
          </a:effectLst>
        </p:spPr>
      </p:pic>
      <p:sp>
        <p:nvSpPr>
          <p:cNvPr id="5" name="Заголовок 1"/>
          <p:cNvSpPr txBox="1">
            <a:spLocks/>
          </p:cNvSpPr>
          <p:nvPr/>
        </p:nvSpPr>
        <p:spPr>
          <a:xfrm>
            <a:off x="2195736" y="4515966"/>
            <a:ext cx="5328592" cy="432048"/>
          </a:xfrm>
          <a:prstGeom prst="rect">
            <a:avLst/>
          </a:prstGeom>
        </p:spPr>
        <p:txBody>
          <a:bodyPr anchor="b">
            <a:normAutofit fontScale="75000" lnSpcReduction="20000"/>
          </a:bodyPr>
          <a:lstStyle/>
          <a:p>
            <a:pPr algn="ctr" fontAlgn="auto">
              <a:spcAft>
                <a:spcPts val="0"/>
              </a:spcAft>
              <a:defRPr/>
            </a:pPr>
            <a:r>
              <a:rPr lang="ru-RU" sz="3600" b="1" dirty="0">
                <a:ln w="3175">
                  <a:solidFill>
                    <a:schemeClr val="bg1">
                      <a:lumMod val="65000"/>
                    </a:schemeClr>
                  </a:solidFill>
                </a:ln>
                <a:solidFill>
                  <a:schemeClr val="tx1">
                    <a:lumMod val="85000"/>
                    <a:lumOff val="15000"/>
                  </a:schemeClr>
                </a:solidFill>
                <a:latin typeface="Arial" pitchFamily="34" charset="0"/>
                <a:ea typeface="+mj-ea"/>
                <a:cs typeface="Arial" pitchFamily="34" charset="0"/>
              </a:rPr>
              <a:t>Роль памяток в учебнике</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31800" y="1058863"/>
            <a:ext cx="8388350" cy="3355975"/>
          </a:xfrm>
          <a:prstGeom prst="rect">
            <a:avLst/>
          </a:prstGeom>
          <a:noFill/>
          <a:ln w="9525">
            <a:noFill/>
            <a:miter lim="800000"/>
            <a:headEnd/>
            <a:tailEnd/>
          </a:ln>
        </p:spPr>
        <p:txBody>
          <a:bodyPr>
            <a:spAutoFit/>
          </a:bodyPr>
          <a:lstStyle/>
          <a:p>
            <a:pPr fontAlgn="auto">
              <a:spcBef>
                <a:spcPts val="0"/>
              </a:spcBef>
              <a:spcAft>
                <a:spcPts val="0"/>
              </a:spcAft>
              <a:defRPr/>
            </a:pPr>
            <a:r>
              <a:rPr lang="ru-RU" sz="2600" dirty="0">
                <a:solidFill>
                  <a:srgbClr val="A50021"/>
                </a:solidFill>
                <a:latin typeface="Times New Roman" pitchFamily="18" charset="0"/>
                <a:cs typeface="+mn-cs"/>
              </a:rPr>
              <a:t>    </a:t>
            </a:r>
            <a:r>
              <a:rPr lang="ru-RU" sz="2000" dirty="0">
                <a:solidFill>
                  <a:schemeClr val="tx1">
                    <a:lumMod val="85000"/>
                    <a:lumOff val="15000"/>
                  </a:schemeClr>
                </a:solidFill>
                <a:latin typeface="+mn-lt"/>
                <a:cs typeface="+mn-cs"/>
              </a:rPr>
              <a:t>В. Г. Белинский видел одно из достоинств произведений Пушкина в том, что в них конец гармонирует с началом.</a:t>
            </a:r>
          </a:p>
          <a:p>
            <a:pPr algn="ctr" fontAlgn="auto">
              <a:spcBef>
                <a:spcPts val="0"/>
              </a:spcBef>
              <a:spcAft>
                <a:spcPts val="0"/>
              </a:spcAft>
              <a:defRPr/>
            </a:pPr>
            <a:r>
              <a:rPr lang="ru-RU" sz="2000" b="1" dirty="0">
                <a:solidFill>
                  <a:schemeClr val="tx1">
                    <a:lumMod val="85000"/>
                    <a:lumOff val="15000"/>
                  </a:schemeClr>
                </a:solidFill>
                <a:latin typeface="+mn-lt"/>
                <a:cs typeface="+mn-cs"/>
              </a:rPr>
              <a:t>Зачин текста</a:t>
            </a:r>
          </a:p>
          <a:p>
            <a:pPr fontAlgn="auto">
              <a:spcBef>
                <a:spcPts val="0"/>
              </a:spcBef>
              <a:spcAft>
                <a:spcPts val="0"/>
              </a:spcAft>
              <a:defRPr/>
            </a:pPr>
            <a:r>
              <a:rPr lang="ru-RU" sz="2000" dirty="0">
                <a:solidFill>
                  <a:schemeClr val="accent6">
                    <a:lumMod val="50000"/>
                  </a:schemeClr>
                </a:solidFill>
                <a:latin typeface="+mn-lt"/>
                <a:cs typeface="+mn-cs"/>
              </a:rPr>
              <a:t>Сила воли есть один из главнейших признаков гения, есть его мерка. И как изумительно, как чудесно проявилась эта дивная сила в Ломоносове! </a:t>
            </a:r>
            <a:r>
              <a:rPr lang="en-US" sz="2000" dirty="0">
                <a:solidFill>
                  <a:schemeClr val="accent6">
                    <a:lumMod val="50000"/>
                  </a:schemeClr>
                </a:solidFill>
                <a:latin typeface="+mn-lt"/>
                <a:cs typeface="+mn-cs"/>
              </a:rPr>
              <a:t>[</a:t>
            </a:r>
            <a:r>
              <a:rPr lang="ru-RU" sz="2000" dirty="0">
                <a:solidFill>
                  <a:schemeClr val="accent6">
                    <a:lumMod val="50000"/>
                  </a:schemeClr>
                </a:solidFill>
                <a:latin typeface="+mn-lt"/>
                <a:cs typeface="+mn-cs"/>
              </a:rPr>
              <a:t>…</a:t>
            </a:r>
            <a:r>
              <a:rPr lang="en-US" sz="2000" dirty="0">
                <a:solidFill>
                  <a:schemeClr val="accent6">
                    <a:lumMod val="50000"/>
                  </a:schemeClr>
                </a:solidFill>
                <a:latin typeface="+mn-lt"/>
                <a:cs typeface="+mn-cs"/>
              </a:rPr>
              <a:t>]</a:t>
            </a:r>
            <a:endParaRPr lang="ru-RU" sz="2000" dirty="0">
              <a:solidFill>
                <a:schemeClr val="accent6">
                  <a:lumMod val="50000"/>
                </a:schemeClr>
              </a:solidFill>
              <a:latin typeface="+mn-lt"/>
              <a:cs typeface="+mn-cs"/>
            </a:endParaRPr>
          </a:p>
          <a:p>
            <a:pPr algn="ctr" fontAlgn="auto">
              <a:spcBef>
                <a:spcPts val="0"/>
              </a:spcBef>
              <a:spcAft>
                <a:spcPts val="0"/>
              </a:spcAft>
              <a:defRPr/>
            </a:pPr>
            <a:r>
              <a:rPr lang="ru-RU" sz="2000" b="1" dirty="0">
                <a:solidFill>
                  <a:schemeClr val="tx1">
                    <a:lumMod val="85000"/>
                    <a:lumOff val="15000"/>
                  </a:schemeClr>
                </a:solidFill>
                <a:latin typeface="+mn-lt"/>
                <a:cs typeface="+mn-cs"/>
              </a:rPr>
              <a:t>Заключительная часть текста</a:t>
            </a:r>
          </a:p>
          <a:p>
            <a:pPr fontAlgn="auto">
              <a:spcBef>
                <a:spcPts val="0"/>
              </a:spcBef>
              <a:spcAft>
                <a:spcPts val="0"/>
              </a:spcAft>
              <a:defRPr/>
            </a:pPr>
            <a:r>
              <a:rPr lang="ru-RU" sz="2000" dirty="0">
                <a:solidFill>
                  <a:schemeClr val="accent6">
                    <a:lumMod val="50000"/>
                  </a:schemeClr>
                </a:solidFill>
                <a:latin typeface="+mn-lt"/>
                <a:cs typeface="+mn-cs"/>
              </a:rPr>
              <a:t>И вот он, покорный внутреннему голосу, оставляет любимого отца и ненавистную мачеху, бежит в Москву… Зачем? – Учиться! Кто дал ему средство идти с таким упорством к своей цели? – </a:t>
            </a:r>
            <a:r>
              <a:rPr lang="en-US" sz="2000" b="1" dirty="0">
                <a:solidFill>
                  <a:schemeClr val="accent6">
                    <a:lumMod val="50000"/>
                  </a:schemeClr>
                </a:solidFill>
                <a:latin typeface="+mn-lt"/>
                <a:cs typeface="+mn-cs"/>
              </a:rPr>
              <a:t>[</a:t>
            </a:r>
            <a:r>
              <a:rPr lang="ru-RU" sz="2000" b="1" dirty="0">
                <a:solidFill>
                  <a:schemeClr val="accent6">
                    <a:lumMod val="50000"/>
                  </a:schemeClr>
                </a:solidFill>
                <a:latin typeface="+mn-lt"/>
                <a:cs typeface="+mn-cs"/>
              </a:rPr>
              <a:t>???</a:t>
            </a:r>
            <a:r>
              <a:rPr lang="en-US" sz="2000" b="1" dirty="0">
                <a:solidFill>
                  <a:schemeClr val="accent6">
                    <a:lumMod val="50000"/>
                  </a:schemeClr>
                </a:solidFill>
                <a:latin typeface="+mn-lt"/>
                <a:cs typeface="+mn-cs"/>
              </a:rPr>
              <a:t>]</a:t>
            </a:r>
            <a:endParaRPr lang="ru-RU" sz="2000" b="1" dirty="0">
              <a:solidFill>
                <a:schemeClr val="accent6">
                  <a:lumMod val="50000"/>
                </a:schemeClr>
              </a:solidFill>
              <a:latin typeface="+mn-lt"/>
              <a:cs typeface="+mn-cs"/>
            </a:endParaRPr>
          </a:p>
          <a:p>
            <a:pPr algn="r" fontAlgn="auto">
              <a:spcBef>
                <a:spcPts val="0"/>
              </a:spcBef>
              <a:spcAft>
                <a:spcPts val="0"/>
              </a:spcAft>
              <a:defRPr/>
            </a:pPr>
            <a:r>
              <a:rPr lang="ru-RU" sz="2600" i="1" dirty="0">
                <a:solidFill>
                  <a:schemeClr val="tx1">
                    <a:lumMod val="85000"/>
                    <a:lumOff val="15000"/>
                  </a:schemeClr>
                </a:solidFill>
                <a:latin typeface="+mn-lt"/>
                <a:cs typeface="+mn-cs"/>
              </a:rPr>
              <a:t>(</a:t>
            </a:r>
            <a:r>
              <a:rPr lang="en-US" sz="2600" i="1" dirty="0">
                <a:solidFill>
                  <a:schemeClr val="tx1">
                    <a:lumMod val="85000"/>
                    <a:lumOff val="15000"/>
                  </a:schemeClr>
                </a:solidFill>
                <a:latin typeface="+mn-lt"/>
                <a:cs typeface="+mn-cs"/>
              </a:rPr>
              <a:t> </a:t>
            </a:r>
            <a:r>
              <a:rPr lang="ru-RU" sz="2600" i="1" dirty="0">
                <a:solidFill>
                  <a:schemeClr val="tx1">
                    <a:lumMod val="85000"/>
                    <a:lumOff val="15000"/>
                  </a:schemeClr>
                </a:solidFill>
                <a:latin typeface="+mn-lt"/>
                <a:cs typeface="+mn-cs"/>
              </a:rPr>
              <a:t>В. Белинский)</a:t>
            </a:r>
          </a:p>
        </p:txBody>
      </p:sp>
      <p:sp>
        <p:nvSpPr>
          <p:cNvPr id="52226" name="Text Box 6"/>
          <p:cNvSpPr txBox="1">
            <a:spLocks noChangeArrowheads="1"/>
          </p:cNvSpPr>
          <p:nvPr/>
        </p:nvSpPr>
        <p:spPr bwMode="auto">
          <a:xfrm>
            <a:off x="1403350" y="896938"/>
            <a:ext cx="6769100" cy="585787"/>
          </a:xfrm>
          <a:prstGeom prst="rect">
            <a:avLst/>
          </a:prstGeom>
          <a:noFill/>
          <a:ln w="9525">
            <a:noFill/>
            <a:miter lim="800000"/>
            <a:headEnd/>
            <a:tailEnd/>
          </a:ln>
        </p:spPr>
        <p:txBody>
          <a:bodyPr>
            <a:spAutoFit/>
          </a:bodyPr>
          <a:lstStyle/>
          <a:p>
            <a:pPr>
              <a:spcBef>
                <a:spcPct val="50000"/>
              </a:spcBef>
            </a:pPr>
            <a:endParaRPr lang="ru-RU" sz="3200" b="1">
              <a:solidFill>
                <a:srgbClr val="80022F"/>
              </a:solidFill>
              <a:latin typeface="Times New Roman" pitchFamily="18" charset="0"/>
            </a:endParaRPr>
          </a:p>
        </p:txBody>
      </p:sp>
      <p:sp>
        <p:nvSpPr>
          <p:cNvPr id="11268" name="Rectangle 10"/>
          <p:cNvSpPr>
            <a:spLocks noChangeArrowheads="1"/>
          </p:cNvSpPr>
          <p:nvPr/>
        </p:nvSpPr>
        <p:spPr bwMode="auto">
          <a:xfrm>
            <a:off x="0" y="195487"/>
            <a:ext cx="9143999" cy="830997"/>
          </a:xfrm>
          <a:prstGeom prst="rect">
            <a:avLst/>
          </a:prstGeom>
          <a:solidFill>
            <a:schemeClr val="bg1"/>
          </a:solidFill>
          <a:ln w="9525">
            <a:noFill/>
            <a:miter lim="800000"/>
            <a:headEnd/>
            <a:tailEnd/>
          </a:ln>
          <a:effectLst>
            <a:softEdge rad="127000"/>
          </a:effectLst>
        </p:spPr>
        <p:txBody>
          <a:bodyPr>
            <a:spAutoFit/>
          </a:bodyPr>
          <a:lstStyle/>
          <a:p>
            <a:pPr algn="ctr" fontAlgn="auto">
              <a:spcBef>
                <a:spcPts val="0"/>
              </a:spcBef>
              <a:spcAft>
                <a:spcPts val="0"/>
              </a:spcAft>
              <a:defRPr/>
            </a:pPr>
            <a:r>
              <a:rPr lang="ru-RU" sz="2400" b="1" dirty="0">
                <a:solidFill>
                  <a:schemeClr val="tx1">
                    <a:lumMod val="85000"/>
                    <a:lumOff val="15000"/>
                  </a:schemeClr>
                </a:solidFill>
                <a:latin typeface="Arial" pitchFamily="34" charset="0"/>
                <a:cs typeface="Arial" pitchFamily="34" charset="0"/>
              </a:rPr>
              <a:t>Особенности зачинов </a:t>
            </a:r>
          </a:p>
          <a:p>
            <a:pPr algn="ctr" fontAlgn="auto">
              <a:spcBef>
                <a:spcPts val="0"/>
              </a:spcBef>
              <a:spcAft>
                <a:spcPts val="0"/>
              </a:spcAft>
              <a:defRPr/>
            </a:pPr>
            <a:r>
              <a:rPr lang="ru-RU" sz="2400" b="1" dirty="0">
                <a:solidFill>
                  <a:schemeClr val="tx1">
                    <a:lumMod val="85000"/>
                    <a:lumOff val="15000"/>
                  </a:schemeClr>
                </a:solidFill>
                <a:latin typeface="Arial" pitchFamily="34" charset="0"/>
                <a:cs typeface="Arial" pitchFamily="34" charset="0"/>
              </a:rPr>
              <a:t>и заключительных частей текста</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31800" y="1419225"/>
            <a:ext cx="8532813" cy="3024188"/>
          </a:xfrm>
          <a:prstGeom prst="rect">
            <a:avLst/>
          </a:prstGeom>
          <a:noFill/>
          <a:ln w="9525">
            <a:noFill/>
            <a:miter lim="800000"/>
            <a:headEnd/>
            <a:tailEnd/>
          </a:ln>
        </p:spPr>
        <p:txBody>
          <a:bodyPr>
            <a:spAutoFit/>
          </a:bodyPr>
          <a:lstStyle/>
          <a:p>
            <a:pPr algn="ctr" fontAlgn="auto">
              <a:spcBef>
                <a:spcPts val="0"/>
              </a:spcBef>
              <a:spcAft>
                <a:spcPts val="0"/>
              </a:spcAft>
              <a:defRPr/>
            </a:pPr>
            <a:r>
              <a:rPr lang="ru-RU" sz="2000" b="1" dirty="0">
                <a:solidFill>
                  <a:schemeClr val="tx1">
                    <a:lumMod val="85000"/>
                    <a:lumOff val="15000"/>
                  </a:schemeClr>
                </a:solidFill>
                <a:latin typeface="+mn-lt"/>
                <a:cs typeface="+mn-cs"/>
              </a:rPr>
              <a:t>Зачин текста</a:t>
            </a:r>
          </a:p>
          <a:p>
            <a:pPr fontAlgn="auto">
              <a:spcBef>
                <a:spcPts val="0"/>
              </a:spcBef>
              <a:spcAft>
                <a:spcPts val="0"/>
              </a:spcAft>
              <a:defRPr/>
            </a:pPr>
            <a:r>
              <a:rPr lang="ru-RU" sz="2000" dirty="0">
                <a:solidFill>
                  <a:schemeClr val="accent6">
                    <a:lumMod val="50000"/>
                  </a:schemeClr>
                </a:solidFill>
                <a:latin typeface="+mn-lt"/>
                <a:cs typeface="+mn-cs"/>
              </a:rPr>
              <a:t>Сила воли есть один из главнейших признаков гения, есть его мерка. И как изумительно, как чудесно проявилась эта дивная сила в Ломоносове! </a:t>
            </a:r>
            <a:r>
              <a:rPr lang="en-US" sz="2000" dirty="0">
                <a:solidFill>
                  <a:schemeClr val="accent6">
                    <a:lumMod val="50000"/>
                  </a:schemeClr>
                </a:solidFill>
                <a:latin typeface="+mn-lt"/>
                <a:cs typeface="+mn-cs"/>
              </a:rPr>
              <a:t>[</a:t>
            </a:r>
            <a:r>
              <a:rPr lang="ru-RU" sz="2000" dirty="0">
                <a:solidFill>
                  <a:schemeClr val="accent6">
                    <a:lumMod val="50000"/>
                  </a:schemeClr>
                </a:solidFill>
                <a:latin typeface="+mn-lt"/>
                <a:cs typeface="+mn-cs"/>
              </a:rPr>
              <a:t>…</a:t>
            </a:r>
            <a:r>
              <a:rPr lang="en-US" sz="2000" dirty="0">
                <a:solidFill>
                  <a:schemeClr val="accent6">
                    <a:lumMod val="50000"/>
                  </a:schemeClr>
                </a:solidFill>
                <a:latin typeface="+mn-lt"/>
                <a:cs typeface="+mn-cs"/>
              </a:rPr>
              <a:t>]</a:t>
            </a:r>
            <a:endParaRPr lang="ru-RU" sz="2000" dirty="0">
              <a:solidFill>
                <a:schemeClr val="accent6">
                  <a:lumMod val="50000"/>
                </a:schemeClr>
              </a:solidFill>
              <a:latin typeface="+mn-lt"/>
              <a:cs typeface="+mn-cs"/>
            </a:endParaRPr>
          </a:p>
          <a:p>
            <a:pPr algn="ctr" fontAlgn="auto">
              <a:spcBef>
                <a:spcPct val="30000"/>
              </a:spcBef>
              <a:spcAft>
                <a:spcPts val="0"/>
              </a:spcAft>
              <a:defRPr/>
            </a:pPr>
            <a:r>
              <a:rPr lang="ru-RU" sz="2000" b="1" dirty="0">
                <a:solidFill>
                  <a:schemeClr val="tx1">
                    <a:lumMod val="85000"/>
                    <a:lumOff val="15000"/>
                  </a:schemeClr>
                </a:solidFill>
                <a:latin typeface="+mn-lt"/>
                <a:cs typeface="+mn-cs"/>
              </a:rPr>
              <a:t>Заключительная часть текста</a:t>
            </a:r>
          </a:p>
          <a:p>
            <a:pPr fontAlgn="auto">
              <a:spcBef>
                <a:spcPts val="0"/>
              </a:spcBef>
              <a:spcAft>
                <a:spcPts val="0"/>
              </a:spcAft>
              <a:defRPr/>
            </a:pPr>
            <a:r>
              <a:rPr lang="ru-RU" sz="2000" dirty="0">
                <a:solidFill>
                  <a:schemeClr val="accent6">
                    <a:lumMod val="50000"/>
                  </a:schemeClr>
                </a:solidFill>
                <a:latin typeface="+mn-lt"/>
                <a:cs typeface="+mn-cs"/>
              </a:rPr>
              <a:t>И вот он, покорный внутреннему голосу, оставляет любимого отца и ненавистную мачеху, бежит в Москву… Зачем? – Учиться! Кто дал ему средство идти с таким упорством к своей цели? – </a:t>
            </a:r>
            <a:r>
              <a:rPr lang="ru-RU" sz="2000" b="1" dirty="0">
                <a:solidFill>
                  <a:schemeClr val="accent6">
                    <a:lumMod val="50000"/>
                  </a:schemeClr>
                </a:solidFill>
                <a:latin typeface="+mn-lt"/>
                <a:cs typeface="+mn-cs"/>
              </a:rPr>
              <a:t>Никто, кроме этой могучей воли, которая есть орудие гения!..</a:t>
            </a:r>
            <a:r>
              <a:rPr lang="en-US" sz="2000" dirty="0">
                <a:solidFill>
                  <a:schemeClr val="accent6">
                    <a:lumMod val="50000"/>
                  </a:schemeClr>
                </a:solidFill>
                <a:latin typeface="+mn-lt"/>
                <a:cs typeface="+mn-cs"/>
              </a:rPr>
              <a:t>       </a:t>
            </a:r>
            <a:endParaRPr lang="ru-RU" sz="2000" dirty="0">
              <a:solidFill>
                <a:schemeClr val="accent6">
                  <a:lumMod val="50000"/>
                </a:schemeClr>
              </a:solidFill>
              <a:latin typeface="+mn-lt"/>
              <a:cs typeface="+mn-cs"/>
            </a:endParaRPr>
          </a:p>
          <a:p>
            <a:pPr algn="r" fontAlgn="auto">
              <a:spcBef>
                <a:spcPts val="0"/>
              </a:spcBef>
              <a:spcAft>
                <a:spcPts val="0"/>
              </a:spcAft>
              <a:defRPr/>
            </a:pPr>
            <a:r>
              <a:rPr lang="ru-RU" sz="2000" i="1" dirty="0">
                <a:solidFill>
                  <a:schemeClr val="tx1">
                    <a:lumMod val="85000"/>
                    <a:lumOff val="15000"/>
                  </a:schemeClr>
                </a:solidFill>
                <a:latin typeface="+mn-lt"/>
                <a:cs typeface="+mn-cs"/>
              </a:rPr>
              <a:t>(В. Белинский)</a:t>
            </a:r>
          </a:p>
        </p:txBody>
      </p:sp>
      <p:sp>
        <p:nvSpPr>
          <p:cNvPr id="12293" name="Rectangle 7"/>
          <p:cNvSpPr>
            <a:spLocks noChangeArrowheads="1"/>
          </p:cNvSpPr>
          <p:nvPr/>
        </p:nvSpPr>
        <p:spPr bwMode="auto">
          <a:xfrm>
            <a:off x="0" y="195486"/>
            <a:ext cx="9143999" cy="954107"/>
          </a:xfrm>
          <a:prstGeom prst="rect">
            <a:avLst/>
          </a:prstGeom>
          <a:solidFill>
            <a:schemeClr val="bg1"/>
          </a:solidFill>
          <a:ln w="9525">
            <a:noFill/>
            <a:miter lim="800000"/>
            <a:headEnd/>
            <a:tailEnd/>
          </a:ln>
          <a:effectLst>
            <a:softEdge rad="127000"/>
          </a:effectLst>
        </p:spPr>
        <p:txBody>
          <a:bodyPr>
            <a:spAutoFit/>
          </a:bodyPr>
          <a:lstStyle/>
          <a:p>
            <a:pPr algn="ctr" fontAlgn="auto">
              <a:spcBef>
                <a:spcPts val="0"/>
              </a:spcBef>
              <a:spcAft>
                <a:spcPts val="0"/>
              </a:spcAft>
              <a:defRPr/>
            </a:pPr>
            <a:r>
              <a:rPr lang="ru-RU" sz="2800" b="1" dirty="0">
                <a:solidFill>
                  <a:schemeClr val="tx1">
                    <a:lumMod val="85000"/>
                    <a:lumOff val="15000"/>
                  </a:schemeClr>
                </a:solidFill>
                <a:latin typeface="Arial" pitchFamily="34" charset="0"/>
                <a:cs typeface="Arial" pitchFamily="34" charset="0"/>
              </a:rPr>
              <a:t>Особенности зачинов </a:t>
            </a:r>
          </a:p>
          <a:p>
            <a:pPr algn="ctr" fontAlgn="auto">
              <a:spcBef>
                <a:spcPts val="0"/>
              </a:spcBef>
              <a:spcAft>
                <a:spcPts val="0"/>
              </a:spcAft>
              <a:defRPr/>
            </a:pPr>
            <a:r>
              <a:rPr lang="ru-RU" sz="2800" b="1" dirty="0">
                <a:solidFill>
                  <a:schemeClr val="tx1">
                    <a:lumMod val="85000"/>
                    <a:lumOff val="15000"/>
                  </a:schemeClr>
                </a:solidFill>
                <a:latin typeface="Arial" pitchFamily="34" charset="0"/>
                <a:cs typeface="Arial" pitchFamily="34" charset="0"/>
              </a:rPr>
              <a:t>и заключительных частей текста</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quarter" idx="2"/>
          </p:nvPr>
        </p:nvSpPr>
        <p:spPr>
          <a:xfrm>
            <a:off x="4427984" y="789552"/>
            <a:ext cx="4464496" cy="3996444"/>
          </a:xfrm>
          <a:solidFill>
            <a:schemeClr val="bg1"/>
          </a:solidFill>
          <a:effectLst>
            <a:softEdge rad="63500"/>
          </a:effectLst>
        </p:spPr>
        <p:txBody>
          <a:bodyPr rtlCol="0">
            <a:normAutofit fontScale="52500" lnSpcReduction="20000"/>
          </a:bodyPr>
          <a:lstStyle/>
          <a:p>
            <a:pPr algn="ctr" eaLnBrk="1" fontAlgn="auto" hangingPunct="1">
              <a:spcAft>
                <a:spcPts val="0"/>
              </a:spcAft>
              <a:buFont typeface="Arial" pitchFamily="34" charset="0"/>
              <a:buNone/>
              <a:defRPr/>
            </a:pPr>
            <a:endParaRPr lang="ru-RU" b="1" dirty="0">
              <a:solidFill>
                <a:srgbClr val="C00000"/>
              </a:solidFill>
            </a:endParaRPr>
          </a:p>
          <a:p>
            <a:pPr algn="ctr" eaLnBrk="1" fontAlgn="auto" hangingPunct="1">
              <a:spcAft>
                <a:spcPts val="0"/>
              </a:spcAft>
              <a:buFont typeface="Arial" pitchFamily="34" charset="0"/>
              <a:buNone/>
              <a:defRPr/>
            </a:pPr>
            <a:r>
              <a:rPr lang="ru-RU" b="1" dirty="0">
                <a:solidFill>
                  <a:schemeClr val="tx1">
                    <a:lumMod val="85000"/>
                    <a:lumOff val="15000"/>
                  </a:schemeClr>
                </a:solidFill>
              </a:rPr>
              <a:t>ПАМЯТКА</a:t>
            </a:r>
          </a:p>
          <a:p>
            <a:pPr eaLnBrk="1" fontAlgn="auto" hangingPunct="1">
              <a:spcAft>
                <a:spcPts val="0"/>
              </a:spcAft>
              <a:buFont typeface="Arial" pitchFamily="34" charset="0"/>
              <a:buNone/>
              <a:defRPr/>
            </a:pPr>
            <a:r>
              <a:rPr lang="ru-RU" b="1" dirty="0">
                <a:solidFill>
                  <a:schemeClr val="tx1">
                    <a:lumMod val="65000"/>
                    <a:lumOff val="35000"/>
                  </a:schemeClr>
                </a:solidFill>
              </a:rPr>
              <a:t> </a:t>
            </a:r>
            <a:endParaRPr lang="ru-RU" dirty="0">
              <a:solidFill>
                <a:schemeClr val="tx1">
                  <a:lumMod val="65000"/>
                  <a:lumOff val="35000"/>
                </a:schemeClr>
              </a:solidFill>
            </a:endParaRPr>
          </a:p>
          <a:p>
            <a:pPr algn="ctr" eaLnBrk="1" fontAlgn="auto" hangingPunct="1">
              <a:spcAft>
                <a:spcPts val="0"/>
              </a:spcAft>
              <a:buFont typeface="Arial" pitchFamily="34" charset="0"/>
              <a:buNone/>
              <a:defRPr/>
            </a:pPr>
            <a:r>
              <a:rPr lang="ru-RU" b="1" i="1" dirty="0">
                <a:solidFill>
                  <a:schemeClr val="tx1">
                    <a:lumMod val="85000"/>
                    <a:lumOff val="15000"/>
                  </a:schemeClr>
                </a:solidFill>
              </a:rPr>
              <a:t>Выписываем варианты того, как может начинаться текст:</a:t>
            </a:r>
            <a:endParaRPr lang="ru-RU" dirty="0">
              <a:solidFill>
                <a:schemeClr val="tx1">
                  <a:lumMod val="85000"/>
                  <a:lumOff val="15000"/>
                </a:schemeClr>
              </a:solidFill>
            </a:endParaRPr>
          </a:p>
          <a:p>
            <a:pPr eaLnBrk="1" fontAlgn="auto" hangingPunct="1">
              <a:spcAft>
                <a:spcPts val="0"/>
              </a:spcAft>
              <a:buFont typeface="Arial" pitchFamily="34" charset="0"/>
              <a:buNone/>
              <a:defRPr/>
            </a:pPr>
            <a:r>
              <a:rPr lang="ru-RU" b="1" i="1" dirty="0">
                <a:solidFill>
                  <a:schemeClr val="tx1">
                    <a:lumMod val="65000"/>
                    <a:lumOff val="35000"/>
                  </a:schemeClr>
                </a:solidFill>
              </a:rPr>
              <a:t>  </a:t>
            </a:r>
            <a:endParaRPr lang="ru-RU" dirty="0">
              <a:solidFill>
                <a:schemeClr val="tx1">
                  <a:lumMod val="65000"/>
                  <a:lumOff val="35000"/>
                </a:schemeClr>
              </a:solidFill>
            </a:endParaRPr>
          </a:p>
          <a:p>
            <a:pPr eaLnBrk="1" fontAlgn="auto" hangingPunct="1">
              <a:spcAft>
                <a:spcPts val="0"/>
              </a:spcAft>
              <a:buFont typeface="Arial" pitchFamily="34" charset="0"/>
              <a:buChar char="•"/>
              <a:defRPr/>
            </a:pPr>
            <a:r>
              <a:rPr lang="ru-RU" b="1" i="1" dirty="0">
                <a:solidFill>
                  <a:schemeClr val="tx1">
                    <a:lumMod val="85000"/>
                    <a:lumOff val="15000"/>
                  </a:schemeClr>
                </a:solidFill>
              </a:rPr>
              <a:t>с назывного  предложения;</a:t>
            </a:r>
            <a:endParaRPr lang="ru-RU" dirty="0">
              <a:solidFill>
                <a:schemeClr val="tx1">
                  <a:lumMod val="85000"/>
                  <a:lumOff val="15000"/>
                </a:schemeClr>
              </a:solidFill>
            </a:endParaRPr>
          </a:p>
          <a:p>
            <a:pPr eaLnBrk="1" fontAlgn="auto" hangingPunct="1">
              <a:spcAft>
                <a:spcPts val="0"/>
              </a:spcAft>
              <a:buFont typeface="Arial" pitchFamily="34" charset="0"/>
              <a:buChar char="•"/>
              <a:defRPr/>
            </a:pPr>
            <a:r>
              <a:rPr lang="ru-RU" b="1" i="1" dirty="0">
                <a:solidFill>
                  <a:schemeClr val="tx1">
                    <a:lumMod val="85000"/>
                    <a:lumOff val="15000"/>
                  </a:schemeClr>
                </a:solidFill>
              </a:rPr>
              <a:t>с предложения, четко формулирующего тезис (обычно роль зачина выполняет двусоставное предложение с тире между подлежащим и сказуемым);</a:t>
            </a:r>
            <a:endParaRPr lang="ru-RU" dirty="0">
              <a:solidFill>
                <a:schemeClr val="tx1">
                  <a:lumMod val="85000"/>
                  <a:lumOff val="15000"/>
                </a:schemeClr>
              </a:solidFill>
            </a:endParaRPr>
          </a:p>
          <a:p>
            <a:pPr eaLnBrk="1" fontAlgn="auto" hangingPunct="1">
              <a:spcAft>
                <a:spcPts val="0"/>
              </a:spcAft>
              <a:buFont typeface="Arial" pitchFamily="34" charset="0"/>
              <a:buChar char="•"/>
              <a:defRPr/>
            </a:pPr>
            <a:r>
              <a:rPr lang="ru-RU" b="1" i="1" dirty="0">
                <a:solidFill>
                  <a:schemeClr val="tx1">
                    <a:lumMod val="85000"/>
                    <a:lumOff val="15000"/>
                  </a:schemeClr>
                </a:solidFill>
              </a:rPr>
              <a:t>с вопросительного предложения (в том числе риторического вопроса);</a:t>
            </a:r>
            <a:endParaRPr lang="ru-RU" dirty="0">
              <a:solidFill>
                <a:schemeClr val="tx1">
                  <a:lumMod val="85000"/>
                  <a:lumOff val="15000"/>
                </a:schemeClr>
              </a:solidFill>
            </a:endParaRPr>
          </a:p>
          <a:p>
            <a:pPr eaLnBrk="1" fontAlgn="auto" hangingPunct="1">
              <a:spcAft>
                <a:spcPts val="0"/>
              </a:spcAft>
              <a:buFont typeface="Arial" pitchFamily="34" charset="0"/>
              <a:buChar char="•"/>
              <a:defRPr/>
            </a:pPr>
            <a:r>
              <a:rPr lang="ru-RU" b="1" i="1" dirty="0">
                <a:solidFill>
                  <a:schemeClr val="tx1">
                    <a:lumMod val="85000"/>
                    <a:lumOff val="15000"/>
                  </a:schemeClr>
                </a:solidFill>
              </a:rPr>
              <a:t>с предложения, включающего цитирование;</a:t>
            </a:r>
            <a:endParaRPr lang="ru-RU" dirty="0">
              <a:solidFill>
                <a:schemeClr val="tx1">
                  <a:lumMod val="85000"/>
                  <a:lumOff val="15000"/>
                </a:schemeClr>
              </a:solidFill>
            </a:endParaRPr>
          </a:p>
          <a:p>
            <a:pPr eaLnBrk="1" fontAlgn="auto" hangingPunct="1">
              <a:spcAft>
                <a:spcPts val="0"/>
              </a:spcAft>
              <a:buFont typeface="Arial" pitchFamily="34" charset="0"/>
              <a:buChar char="•"/>
              <a:defRPr/>
            </a:pPr>
            <a:r>
              <a:rPr lang="ru-RU" b="1" i="1" dirty="0">
                <a:solidFill>
                  <a:schemeClr val="tx1">
                    <a:lumMod val="85000"/>
                    <a:lumOff val="15000"/>
                  </a:schemeClr>
                </a:solidFill>
              </a:rPr>
              <a:t>со сложноподчинённого предложения, в котором придаточное обстоятельства с союзами </a:t>
            </a:r>
            <a:r>
              <a:rPr lang="ru-RU" b="1" i="1" u="sng" dirty="0">
                <a:solidFill>
                  <a:schemeClr val="tx1">
                    <a:lumMod val="85000"/>
                    <a:lumOff val="15000"/>
                  </a:schemeClr>
                </a:solidFill>
              </a:rPr>
              <a:t>когда, если </a:t>
            </a:r>
            <a:r>
              <a:rPr lang="ru-RU" b="1" i="1" dirty="0">
                <a:solidFill>
                  <a:schemeClr val="tx1">
                    <a:lumMod val="85000"/>
                    <a:lumOff val="15000"/>
                  </a:schemeClr>
                </a:solidFill>
              </a:rPr>
              <a:t>обычно предшествует главному.</a:t>
            </a:r>
            <a:endParaRPr lang="ru-RU" dirty="0">
              <a:solidFill>
                <a:schemeClr val="tx1">
                  <a:lumMod val="85000"/>
                  <a:lumOff val="15000"/>
                </a:schemeClr>
              </a:solidFill>
            </a:endParaRPr>
          </a:p>
          <a:p>
            <a:pPr eaLnBrk="1" fontAlgn="auto" hangingPunct="1">
              <a:spcAft>
                <a:spcPts val="0"/>
              </a:spcAft>
              <a:buFont typeface="Arial" pitchFamily="34" charset="0"/>
              <a:buChar char="•"/>
              <a:defRPr/>
            </a:pPr>
            <a:endParaRPr lang="ru-RU" dirty="0">
              <a:solidFill>
                <a:schemeClr val="tx1">
                  <a:lumMod val="65000"/>
                  <a:lumOff val="35000"/>
                </a:schemeClr>
              </a:solidFill>
            </a:endParaRPr>
          </a:p>
        </p:txBody>
      </p:sp>
      <p:pic>
        <p:nvPicPr>
          <p:cNvPr id="7" name="Picture 7" descr="C:\Documents and Settings\volkovavv\Рабочий стол\ПРЕЗЕНТАЦИИ\Обложки\2013-10-15 17-37-44_0338.jpg"/>
          <p:cNvPicPr>
            <a:picLocks noGrp="1" noChangeAspect="1" noChangeArrowheads="1"/>
          </p:cNvPicPr>
          <p:nvPr>
            <p:ph sz="quarter" idx="1"/>
          </p:nvPr>
        </p:nvPicPr>
        <p:blipFill>
          <a:blip r:embed="rId2"/>
          <a:srcRect/>
          <a:stretch>
            <a:fillRect/>
          </a:stretch>
        </p:blipFill>
        <p:spPr>
          <a:xfrm>
            <a:off x="1360488" y="1497013"/>
            <a:ext cx="2089150" cy="2370137"/>
          </a:xfrm>
          <a:ln w="3175">
            <a:solidFill>
              <a:srgbClr val="C00000"/>
            </a:solidFill>
          </a:ln>
          <a:effectLst>
            <a:outerShdw blurRad="50800" dist="38100" dir="13500000" algn="br" rotWithShape="0">
              <a:prstClr val="black">
                <a:alpha val="40000"/>
              </a:prstClr>
            </a:outerShdw>
          </a:effectLst>
        </p:spPr>
      </p:pic>
      <p:sp>
        <p:nvSpPr>
          <p:cNvPr id="8" name="Заголовок 1"/>
          <p:cNvSpPr>
            <a:spLocks noGrp="1"/>
          </p:cNvSpPr>
          <p:nvPr>
            <p:ph type="title"/>
          </p:nvPr>
        </p:nvSpPr>
        <p:spPr>
          <a:xfrm>
            <a:off x="899592" y="171450"/>
            <a:ext cx="7056784" cy="456084"/>
          </a:xfrm>
          <a:solidFill>
            <a:schemeClr val="bg1"/>
          </a:solidFill>
          <a:effectLst>
            <a:softEdge rad="63500"/>
          </a:effectLst>
        </p:spPr>
        <p:txBody>
          <a:bodyPr rtlCol="0">
            <a:noAutofit/>
          </a:bodyPr>
          <a:lstStyle/>
          <a:p>
            <a:pPr eaLnBrk="1" fontAlgn="auto" hangingPunct="1">
              <a:spcAft>
                <a:spcPts val="0"/>
              </a:spcAft>
              <a:defRPr/>
            </a:pPr>
            <a:r>
              <a:rPr lang="ru-RU" sz="3600" b="1" dirty="0">
                <a:solidFill>
                  <a:schemeClr val="tx1">
                    <a:lumMod val="85000"/>
                    <a:lumOff val="15000"/>
                  </a:schemeClr>
                </a:solidFill>
              </a:rPr>
              <a:t>Как раскрыть тему сочинения </a:t>
            </a:r>
            <a:endParaRPr lang="ru-RU" sz="3600" dirty="0">
              <a:solidFill>
                <a:schemeClr val="tx1">
                  <a:lumMod val="85000"/>
                  <a:lumOff val="1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915988"/>
            <a:ext cx="8002588" cy="3168650"/>
          </a:xfrm>
        </p:spPr>
        <p:txBody>
          <a:bodyPr rtlCol="0">
            <a:normAutofit fontScale="92500" lnSpcReduction="10000"/>
          </a:bodyPr>
          <a:lstStyle/>
          <a:p>
            <a:pPr eaLnBrk="1" fontAlgn="auto" hangingPunct="1">
              <a:spcAft>
                <a:spcPts val="0"/>
              </a:spcAft>
              <a:buFont typeface="Arial" pitchFamily="34" charset="0"/>
              <a:buNone/>
              <a:defRPr/>
            </a:pPr>
            <a:r>
              <a:rPr lang="ru-RU" sz="1800" dirty="0">
                <a:solidFill>
                  <a:schemeClr val="tx1">
                    <a:lumMod val="85000"/>
                    <a:lumOff val="15000"/>
                  </a:schemeClr>
                </a:solidFill>
                <a:latin typeface="Arial Black" pitchFamily="34" charset="0"/>
              </a:rPr>
              <a:t>Упр. 84.</a:t>
            </a:r>
          </a:p>
          <a:p>
            <a:pPr eaLnBrk="1" fontAlgn="auto" hangingPunct="1">
              <a:spcAft>
                <a:spcPts val="0"/>
              </a:spcAft>
              <a:buFont typeface="Arial" pitchFamily="34" charset="0"/>
              <a:buNone/>
              <a:defRPr/>
            </a:pPr>
            <a:r>
              <a:rPr lang="ru-RU" sz="1800" dirty="0">
                <a:solidFill>
                  <a:schemeClr val="tx1">
                    <a:lumMod val="85000"/>
                    <a:lumOff val="15000"/>
                  </a:schemeClr>
                </a:solidFill>
                <a:latin typeface="Arial" pitchFamily="34" charset="0"/>
                <a:cs typeface="Arial" pitchFamily="34" charset="0"/>
              </a:rPr>
              <a:t>          А.А.Фет писал: «у всякого поэтического стиха есть то призрачное увеличение объёма, которое существует в дрожащей струне (так как без этого дрожания и нет музыки)…» Такое «увеличение объёма» мы ощущаем  и …</a:t>
            </a:r>
          </a:p>
          <a:p>
            <a:pPr eaLnBrk="1" fontAlgn="auto" hangingPunct="1">
              <a:spcAft>
                <a:spcPts val="0"/>
              </a:spcAft>
              <a:buFont typeface="Arial" pitchFamily="34" charset="0"/>
              <a:buNone/>
              <a:defRPr/>
            </a:pPr>
            <a:r>
              <a:rPr lang="ru-RU" sz="1800" dirty="0">
                <a:solidFill>
                  <a:schemeClr val="tx1">
                    <a:lumMod val="85000"/>
                    <a:lumOff val="15000"/>
                  </a:schemeClr>
                </a:solidFill>
                <a:latin typeface="Arial Black" pitchFamily="34" charset="0"/>
                <a:cs typeface="Arial" pitchFamily="34" charset="0"/>
              </a:rPr>
              <a:t>1</a:t>
            </a:r>
            <a:r>
              <a:rPr lang="ru-RU" sz="1800" dirty="0">
                <a:solidFill>
                  <a:schemeClr val="tx1">
                    <a:lumMod val="85000"/>
                    <a:lumOff val="15000"/>
                  </a:schemeClr>
                </a:solidFill>
                <a:latin typeface="Arial" pitchFamily="34" charset="0"/>
                <a:cs typeface="Arial" pitchFamily="34" charset="0"/>
              </a:rPr>
              <a:t>. Какова роль цитаты?</a:t>
            </a:r>
          </a:p>
          <a:p>
            <a:pPr eaLnBrk="1" fontAlgn="auto" hangingPunct="1">
              <a:spcAft>
                <a:spcPts val="0"/>
              </a:spcAft>
              <a:buFont typeface="Arial" pitchFamily="34" charset="0"/>
              <a:buNone/>
              <a:defRPr/>
            </a:pPr>
            <a:r>
              <a:rPr lang="ru-RU" sz="1800" dirty="0">
                <a:solidFill>
                  <a:schemeClr val="tx1">
                    <a:lumMod val="85000"/>
                    <a:lumOff val="15000"/>
                  </a:schemeClr>
                </a:solidFill>
                <a:latin typeface="Arial Black" pitchFamily="34" charset="0"/>
                <a:cs typeface="Arial" pitchFamily="34" charset="0"/>
              </a:rPr>
              <a:t>2.</a:t>
            </a:r>
            <a:r>
              <a:rPr lang="ru-RU" sz="1800" dirty="0">
                <a:solidFill>
                  <a:schemeClr val="tx1">
                    <a:lumMod val="85000"/>
                    <a:lumOff val="15000"/>
                  </a:schemeClr>
                </a:solidFill>
                <a:latin typeface="Arial" pitchFamily="34" charset="0"/>
                <a:cs typeface="Arial" pitchFamily="34" charset="0"/>
              </a:rPr>
              <a:t> Продолжите текст, имея в виду конкретное поэтическое  произведение (напишите сочинение по данному началу).</a:t>
            </a:r>
          </a:p>
          <a:p>
            <a:pPr eaLnBrk="1" fontAlgn="auto" hangingPunct="1">
              <a:spcAft>
                <a:spcPts val="0"/>
              </a:spcAft>
              <a:buFont typeface="Arial" pitchFamily="34" charset="0"/>
              <a:buNone/>
              <a:defRPr/>
            </a:pPr>
            <a:r>
              <a:rPr lang="ru-RU" sz="1800" dirty="0">
                <a:solidFill>
                  <a:schemeClr val="tx1">
                    <a:lumMod val="85000"/>
                    <a:lumOff val="15000"/>
                  </a:schemeClr>
                </a:solidFill>
                <a:latin typeface="Arial Black" pitchFamily="34" charset="0"/>
                <a:cs typeface="Arial" pitchFamily="34" charset="0"/>
              </a:rPr>
              <a:t>3.</a:t>
            </a:r>
            <a:r>
              <a:rPr lang="ru-RU" sz="1800" dirty="0">
                <a:solidFill>
                  <a:schemeClr val="tx1">
                    <a:lumMod val="85000"/>
                    <a:lumOff val="15000"/>
                  </a:schemeClr>
                </a:solidFill>
                <a:latin typeface="Arial" pitchFamily="34" charset="0"/>
                <a:cs typeface="Arial" pitchFamily="34" charset="0"/>
              </a:rPr>
              <a:t> Подготовьтесь к сочинению на одну из тем: «Музыка стиха», «Особенности поэтического текста»,  «Предложение с цитированием как один из вариантов зачина текста», «Как сделать цитату органической частью текста».</a:t>
            </a:r>
          </a:p>
        </p:txBody>
      </p:sp>
      <p:sp>
        <p:nvSpPr>
          <p:cNvPr id="5" name="Заголовок 1"/>
          <p:cNvSpPr>
            <a:spLocks noGrp="1"/>
          </p:cNvSpPr>
          <p:nvPr>
            <p:ph type="title"/>
          </p:nvPr>
        </p:nvSpPr>
        <p:spPr>
          <a:xfrm>
            <a:off x="971600" y="171450"/>
            <a:ext cx="7056784" cy="685800"/>
          </a:xfrm>
          <a:solidFill>
            <a:schemeClr val="bg1"/>
          </a:solidFill>
          <a:effectLst>
            <a:softEdge rad="63500"/>
          </a:effectLst>
        </p:spPr>
        <p:txBody>
          <a:bodyPr rtlCol="0">
            <a:normAutofit/>
          </a:bodyPr>
          <a:lstStyle/>
          <a:p>
            <a:pPr eaLnBrk="1" fontAlgn="auto" hangingPunct="1">
              <a:spcAft>
                <a:spcPts val="0"/>
              </a:spcAft>
              <a:defRPr/>
            </a:pPr>
            <a:r>
              <a:rPr lang="ru-RU" sz="3600" b="1" dirty="0">
                <a:solidFill>
                  <a:schemeClr val="tx1">
                    <a:lumMod val="85000"/>
                    <a:lumOff val="15000"/>
                  </a:schemeClr>
                </a:solidFill>
              </a:rPr>
              <a:t>Как раскрыть тему сочинения </a:t>
            </a:r>
            <a:endParaRPr lang="ru-RU" sz="3600" dirty="0">
              <a:solidFill>
                <a:schemeClr val="tx1">
                  <a:lumMod val="85000"/>
                  <a:lumOff val="15000"/>
                </a:schemeClr>
              </a:solidFill>
            </a:endParaRPr>
          </a:p>
        </p:txBody>
      </p:sp>
      <p:sp>
        <p:nvSpPr>
          <p:cNvPr id="9" name="Прямоугольник 8"/>
          <p:cNvSpPr/>
          <p:nvPr/>
        </p:nvSpPr>
        <p:spPr>
          <a:xfrm>
            <a:off x="468313" y="3940175"/>
            <a:ext cx="8488362" cy="522288"/>
          </a:xfrm>
          <a:prstGeom prst="rect">
            <a:avLst/>
          </a:prstGeom>
        </p:spPr>
        <p:txBody>
          <a:bodyPr>
            <a:spAutoFit/>
          </a:bodyPr>
          <a:lstStyle/>
          <a:p>
            <a:pPr fontAlgn="auto">
              <a:spcBef>
                <a:spcPts val="0"/>
              </a:spcBef>
              <a:spcAft>
                <a:spcPts val="0"/>
              </a:spcAft>
              <a:defRPr/>
            </a:pPr>
            <a:r>
              <a:rPr lang="ru-RU" sz="2800" i="1" dirty="0">
                <a:solidFill>
                  <a:schemeClr val="tx1">
                    <a:lumMod val="85000"/>
                    <a:lumOff val="15000"/>
                  </a:schemeClr>
                </a:solidFill>
                <a:latin typeface="+mn-lt"/>
                <a:cs typeface="+mn-cs"/>
              </a:rPr>
              <a:t>Цитирование как один из вариантов начала текста</a:t>
            </a:r>
            <a:endParaRPr lang="ru-RU" sz="2800" dirty="0">
              <a:solidFill>
                <a:schemeClr val="tx1">
                  <a:lumMod val="85000"/>
                  <a:lumOff val="15000"/>
                </a:schemeClr>
              </a:solidFill>
              <a:latin typeface="+mn-lt"/>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11560" y="87474"/>
            <a:ext cx="8352928" cy="594066"/>
          </a:xfrm>
          <a:solidFill>
            <a:schemeClr val="bg1"/>
          </a:solidFill>
          <a:effectLst>
            <a:softEdge rad="63500"/>
          </a:effectLst>
        </p:spPr>
        <p:txBody>
          <a:bodyPr rtlCol="0">
            <a:noAutofit/>
          </a:bodyPr>
          <a:lstStyle/>
          <a:p>
            <a:pPr eaLnBrk="1" fontAlgn="auto" hangingPunct="1">
              <a:spcAft>
                <a:spcPts val="0"/>
              </a:spcAft>
              <a:defRPr/>
            </a:pPr>
            <a:r>
              <a:rPr lang="ru-RU" sz="3200" b="1" dirty="0">
                <a:solidFill>
                  <a:schemeClr val="tx1">
                    <a:lumMod val="85000"/>
                    <a:lumOff val="15000"/>
                  </a:schemeClr>
                </a:solidFill>
              </a:rPr>
              <a:t>Как раскрыть тему сочинения </a:t>
            </a:r>
            <a:endParaRPr lang="ru-RU" sz="3200" dirty="0">
              <a:solidFill>
                <a:schemeClr val="tx1">
                  <a:lumMod val="85000"/>
                  <a:lumOff val="15000"/>
                </a:schemeClr>
              </a:solidFill>
            </a:endParaRPr>
          </a:p>
        </p:txBody>
      </p:sp>
      <p:sp>
        <p:nvSpPr>
          <p:cNvPr id="7" name="Прямоугольник 6"/>
          <p:cNvSpPr/>
          <p:nvPr/>
        </p:nvSpPr>
        <p:spPr>
          <a:xfrm>
            <a:off x="250825" y="700088"/>
            <a:ext cx="8642350" cy="3046412"/>
          </a:xfrm>
          <a:prstGeom prst="rect">
            <a:avLst/>
          </a:prstGeom>
        </p:spPr>
        <p:txBody>
          <a:bodyPr>
            <a:spAutoFit/>
          </a:bodyPr>
          <a:lstStyle/>
          <a:p>
            <a:pPr fontAlgn="auto">
              <a:spcBef>
                <a:spcPts val="0"/>
              </a:spcBef>
              <a:spcAft>
                <a:spcPts val="0"/>
              </a:spcAft>
              <a:defRPr/>
            </a:pPr>
            <a:r>
              <a:rPr lang="ru-RU" sz="1600" b="1" dirty="0">
                <a:solidFill>
                  <a:srgbClr val="0070C0"/>
                </a:solidFill>
                <a:latin typeface="Arial Black" pitchFamily="34" charset="0"/>
                <a:cs typeface="+mn-cs"/>
              </a:rPr>
              <a:t> </a:t>
            </a:r>
            <a:r>
              <a:rPr lang="ru-RU" sz="2400" dirty="0">
                <a:solidFill>
                  <a:schemeClr val="tx1">
                    <a:lumMod val="85000"/>
                    <a:lumOff val="15000"/>
                  </a:schemeClr>
                </a:solidFill>
                <a:latin typeface="Calibri" pitchFamily="34" charset="0"/>
                <a:cs typeface="+mn-cs"/>
              </a:rPr>
              <a:t>Когда мы написали удачно начало текста  (несколько предложений), </a:t>
            </a:r>
            <a:r>
              <a:rPr lang="ru-RU" sz="2400" dirty="0">
                <a:solidFill>
                  <a:schemeClr val="accent6">
                    <a:lumMod val="50000"/>
                  </a:schemeClr>
                </a:solidFill>
                <a:latin typeface="Calibri" pitchFamily="34" charset="0"/>
                <a:cs typeface="+mn-cs"/>
              </a:rPr>
              <a:t>полезно прочитать </a:t>
            </a:r>
            <a:r>
              <a:rPr lang="ru-RU" sz="2400" dirty="0">
                <a:solidFill>
                  <a:schemeClr val="tx1">
                    <a:lumMod val="85000"/>
                    <a:lumOff val="15000"/>
                  </a:schemeClr>
                </a:solidFill>
                <a:latin typeface="Calibri" pitchFamily="34" charset="0"/>
                <a:cs typeface="+mn-cs"/>
              </a:rPr>
              <a:t>то, что уже написано, </a:t>
            </a:r>
            <a:r>
              <a:rPr lang="ru-RU" sz="2400" dirty="0">
                <a:solidFill>
                  <a:schemeClr val="accent6">
                    <a:lumMod val="50000"/>
                  </a:schemeClr>
                </a:solidFill>
                <a:latin typeface="Calibri" pitchFamily="34" charset="0"/>
                <a:cs typeface="+mn-cs"/>
              </a:rPr>
              <a:t>вслух,</a:t>
            </a:r>
            <a:r>
              <a:rPr lang="ru-RU" sz="2400" dirty="0">
                <a:latin typeface="Calibri" pitchFamily="34" charset="0"/>
                <a:cs typeface="+mn-cs"/>
              </a:rPr>
              <a:t> </a:t>
            </a:r>
            <a:r>
              <a:rPr lang="ru-RU" sz="2400" dirty="0">
                <a:solidFill>
                  <a:schemeClr val="tx1">
                    <a:lumMod val="85000"/>
                    <a:lumOff val="15000"/>
                  </a:schemeClr>
                </a:solidFill>
                <a:latin typeface="Calibri" pitchFamily="34" charset="0"/>
                <a:cs typeface="+mn-cs"/>
              </a:rPr>
              <a:t>чтобы ощутить  </a:t>
            </a:r>
            <a:r>
              <a:rPr lang="ru-RU" sz="2400" dirty="0">
                <a:solidFill>
                  <a:schemeClr val="accent6">
                    <a:lumMod val="50000"/>
                  </a:schemeClr>
                </a:solidFill>
                <a:latin typeface="Calibri" pitchFamily="34" charset="0"/>
                <a:cs typeface="+mn-cs"/>
              </a:rPr>
              <a:t>интонацию</a:t>
            </a:r>
            <a:r>
              <a:rPr lang="ru-RU" sz="2400" dirty="0">
                <a:solidFill>
                  <a:srgbClr val="C00000"/>
                </a:solidFill>
                <a:latin typeface="Calibri" pitchFamily="34" charset="0"/>
                <a:cs typeface="+mn-cs"/>
              </a:rPr>
              <a:t>  </a:t>
            </a:r>
            <a:r>
              <a:rPr lang="ru-RU" sz="2400" dirty="0">
                <a:solidFill>
                  <a:schemeClr val="tx1">
                    <a:lumMod val="85000"/>
                    <a:lumOff val="15000"/>
                  </a:schemeClr>
                </a:solidFill>
                <a:latin typeface="Calibri" pitchFamily="34" charset="0"/>
                <a:cs typeface="+mn-cs"/>
              </a:rPr>
              <a:t>текста, его звучание.  Это поможет  почувствовать  тот «изначальный звук»,  которому нужно оставаться   верным,  выражая свои мысли, чувства…   При этом очень важно использовать  те возможности, которые  дает порядок слов, обеспечивая  движение мысли «от известного – к новому». </a:t>
            </a:r>
          </a:p>
        </p:txBody>
      </p:sp>
      <p:sp>
        <p:nvSpPr>
          <p:cNvPr id="11" name="Прямоугольник 10"/>
          <p:cNvSpPr/>
          <p:nvPr/>
        </p:nvSpPr>
        <p:spPr>
          <a:xfrm>
            <a:off x="900113" y="3651250"/>
            <a:ext cx="7848600" cy="1016000"/>
          </a:xfrm>
          <a:prstGeom prst="rect">
            <a:avLst/>
          </a:prstGeom>
        </p:spPr>
        <p:txBody>
          <a:bodyPr>
            <a:spAutoFit/>
          </a:bodyPr>
          <a:lstStyle/>
          <a:p>
            <a:pPr fontAlgn="auto">
              <a:spcBef>
                <a:spcPts val="0"/>
              </a:spcBef>
              <a:spcAft>
                <a:spcPts val="0"/>
              </a:spcAft>
              <a:defRPr/>
            </a:pPr>
            <a:r>
              <a:rPr lang="ru-RU" sz="2000" i="1" dirty="0">
                <a:solidFill>
                  <a:schemeClr val="tx1">
                    <a:lumMod val="85000"/>
                    <a:lumOff val="15000"/>
                  </a:schemeClr>
                </a:solidFill>
                <a:latin typeface="+mn-lt"/>
                <a:cs typeface="+mn-cs"/>
              </a:rPr>
              <a:t>Главное  - надо помнить: сочинение — это творческая работа, которая помогает каждому выразить себя как личность, проявить через слово свою индивидуальность.</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250825" y="246063"/>
            <a:ext cx="8642350" cy="641350"/>
          </a:xfrm>
        </p:spPr>
        <p:txBody>
          <a:bodyPr/>
          <a:lstStyle/>
          <a:p>
            <a:pPr eaLnBrk="1" hangingPunct="1"/>
            <a:r>
              <a:rPr lang="ru-RU" sz="3200">
                <a:solidFill>
                  <a:schemeClr val="tx1"/>
                </a:solidFill>
              </a:rPr>
              <a:t>Художественный текст на уроках русского языка</a:t>
            </a:r>
          </a:p>
        </p:txBody>
      </p:sp>
      <p:sp>
        <p:nvSpPr>
          <p:cNvPr id="3" name="Объект 2"/>
          <p:cNvSpPr>
            <a:spLocks noGrp="1"/>
          </p:cNvSpPr>
          <p:nvPr>
            <p:ph idx="1"/>
          </p:nvPr>
        </p:nvSpPr>
        <p:spPr>
          <a:xfrm>
            <a:off x="395288" y="966788"/>
            <a:ext cx="8640762" cy="3455987"/>
          </a:xfrm>
        </p:spPr>
        <p:txBody>
          <a:bodyPr/>
          <a:lstStyle/>
          <a:p>
            <a:pPr marL="0" indent="0" eaLnBrk="1" hangingPunct="1">
              <a:buFont typeface="Arial" charset="0"/>
              <a:buNone/>
              <a:defRPr/>
            </a:pPr>
            <a:r>
              <a:rPr lang="ru-RU" sz="2000" dirty="0"/>
              <a:t>Почему так важно обращаться к исследованию языка художественных произведений именно на уроках русского языка?   По мнению Н.М. </a:t>
            </a:r>
            <a:r>
              <a:rPr lang="ru-RU" sz="2000" dirty="0" err="1"/>
              <a:t>Шанского</a:t>
            </a:r>
            <a:r>
              <a:rPr lang="ru-RU" sz="2000" dirty="0"/>
              <a:t>, языковые особенности, имеющиеся в художественном произведении, «позволяют развить лингвистические знания учащихся, знакомить их с развитием и изменением нашего языка, помогают, наряду с другими текстами, упражнениями и заданиями, познать функциональную систему русского языка в динамике, усвоить его законы и правила, объективно оценивать чужую и собственную речь, правильно, грамотно и выразительно говорить и писать, с учетом характера и статуса как письменного произведения, так и устного высказывания».</a:t>
            </a:r>
          </a:p>
          <a:p>
            <a:pPr eaLnBrk="1" hangingPunct="1">
              <a:defRPr/>
            </a:pPr>
            <a:endParaRPr lang="ru-RU" dirty="0"/>
          </a:p>
        </p:txBody>
      </p:sp>
      <p:sp>
        <p:nvSpPr>
          <p:cNvPr id="4" name="Номер слайда 3"/>
          <p:cNvSpPr>
            <a:spLocks noGrp="1"/>
          </p:cNvSpPr>
          <p:nvPr>
            <p:ph type="sldNum" sz="quarter" idx="12"/>
          </p:nvPr>
        </p:nvSpPr>
        <p:spPr>
          <a:xfrm>
            <a:off x="6902450" y="4818063"/>
            <a:ext cx="2133600" cy="274637"/>
          </a:xfrm>
        </p:spPr>
        <p:txBody>
          <a:bodyPr/>
          <a:lstStyle/>
          <a:p>
            <a:pPr>
              <a:defRPr/>
            </a:pPr>
            <a:fld id="{4C6B7792-1785-42DC-8794-6BD0A514674D}" type="slidenum">
              <a:rPr lang="ru-RU" smtClean="0"/>
              <a:pPr>
                <a:defRPr/>
              </a:pPr>
              <a:t>4</a:t>
            </a:fld>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2"/>
          </p:nvPr>
        </p:nvSpPr>
        <p:spPr>
          <a:xfrm>
            <a:off x="1187624" y="141480"/>
            <a:ext cx="7748344" cy="378042"/>
          </a:xfrm>
          <a:solidFill>
            <a:schemeClr val="bg1"/>
          </a:solidFill>
          <a:effectLst>
            <a:softEdge rad="63500"/>
          </a:effectLst>
        </p:spPr>
        <p:txBody>
          <a:bodyPr rtlCol="0">
            <a:noAutofit/>
          </a:bodyPr>
          <a:lstStyle/>
          <a:p>
            <a:pPr algn="ctr" eaLnBrk="1" fontAlgn="auto" hangingPunct="1">
              <a:spcAft>
                <a:spcPts val="0"/>
              </a:spcAft>
              <a:buFont typeface="Arial" pitchFamily="34" charset="0"/>
              <a:buNone/>
              <a:defRPr/>
            </a:pPr>
            <a:r>
              <a:rPr lang="ru-RU" b="1" dirty="0">
                <a:solidFill>
                  <a:schemeClr val="tx1">
                    <a:lumMod val="85000"/>
                    <a:lumOff val="15000"/>
                  </a:schemeClr>
                </a:solidFill>
              </a:rPr>
              <a:t>Понимание текста- процесс творческий</a:t>
            </a:r>
            <a:endParaRPr lang="ru-RU" dirty="0">
              <a:solidFill>
                <a:schemeClr val="tx1">
                  <a:lumMod val="85000"/>
                  <a:lumOff val="15000"/>
                </a:schemeClr>
              </a:solidFill>
            </a:endParaRPr>
          </a:p>
        </p:txBody>
      </p:sp>
      <p:pic>
        <p:nvPicPr>
          <p:cNvPr id="57348" name="Picture 2" descr="K:\_for all\Волкова Валерия\Сканы учебника Пахновой\pahnova035.jpg"/>
          <p:cNvPicPr>
            <a:picLocks noChangeAspect="1" noChangeArrowheads="1"/>
          </p:cNvPicPr>
          <p:nvPr/>
        </p:nvPicPr>
        <p:blipFill>
          <a:blip r:embed="rId2"/>
          <a:srcRect/>
          <a:stretch>
            <a:fillRect/>
          </a:stretch>
        </p:blipFill>
        <p:spPr bwMode="auto">
          <a:xfrm>
            <a:off x="684213" y="627063"/>
            <a:ext cx="3743325" cy="3960812"/>
          </a:xfrm>
          <a:prstGeom prst="rect">
            <a:avLst/>
          </a:prstGeom>
          <a:noFill/>
          <a:ln w="12700">
            <a:solidFill>
              <a:schemeClr val="accent1"/>
            </a:solidFill>
            <a:miter lim="800000"/>
            <a:headEnd/>
            <a:tailEnd/>
          </a:ln>
        </p:spPr>
      </p:pic>
      <p:pic>
        <p:nvPicPr>
          <p:cNvPr id="57349" name="Picture 3" descr="K:\_for all\Волкова Валерия\Сканы учебника Пахновой\pahnova036.jpg"/>
          <p:cNvPicPr>
            <a:picLocks noChangeAspect="1" noChangeArrowheads="1"/>
          </p:cNvPicPr>
          <p:nvPr/>
        </p:nvPicPr>
        <p:blipFill>
          <a:blip r:embed="rId3"/>
          <a:srcRect/>
          <a:stretch>
            <a:fillRect/>
          </a:stretch>
        </p:blipFill>
        <p:spPr bwMode="auto">
          <a:xfrm>
            <a:off x="4572000" y="627063"/>
            <a:ext cx="3744913" cy="3960812"/>
          </a:xfrm>
          <a:prstGeom prst="rect">
            <a:avLst/>
          </a:prstGeom>
          <a:noFill/>
          <a:ln w="12700">
            <a:solidFill>
              <a:schemeClr val="accent1"/>
            </a:solid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79512" y="0"/>
            <a:ext cx="8640960" cy="627534"/>
          </a:xfrm>
          <a:prstGeom prst="rect">
            <a:avLst/>
          </a:prstGeom>
        </p:spPr>
        <p:txBody>
          <a:bodyPr anchor="b">
            <a:normAutofit fontScale="97500"/>
          </a:bodyPr>
          <a:lstStyle/>
          <a:p>
            <a:pPr algn="ctr" fontAlgn="auto">
              <a:spcBef>
                <a:spcPts val="0"/>
              </a:spcBef>
              <a:spcAft>
                <a:spcPts val="0"/>
              </a:spcAft>
              <a:defRPr/>
            </a:pPr>
            <a:r>
              <a:rPr lang="ru-RU" sz="3200" b="1" dirty="0">
                <a:ln w="18415" cmpd="sng">
                  <a:solidFill>
                    <a:srgbClr val="FFFFFF"/>
                  </a:solidFill>
                  <a:prstDash val="solid"/>
                </a:ln>
                <a:solidFill>
                  <a:schemeClr val="tx1">
                    <a:lumMod val="95000"/>
                    <a:lumOff val="5000"/>
                  </a:schemeClr>
                </a:solidFill>
                <a:latin typeface="+mj-lt"/>
                <a:ea typeface="+mj-ea"/>
                <a:cs typeface="+mj-cs"/>
              </a:rPr>
              <a:t>Критерии отбора текстов</a:t>
            </a:r>
          </a:p>
        </p:txBody>
      </p:sp>
      <p:sp>
        <p:nvSpPr>
          <p:cNvPr id="29699" name="Прямоугольник 3"/>
          <p:cNvSpPr>
            <a:spLocks noChangeArrowheads="1"/>
          </p:cNvSpPr>
          <p:nvPr/>
        </p:nvSpPr>
        <p:spPr bwMode="auto">
          <a:xfrm>
            <a:off x="179388" y="2859088"/>
            <a:ext cx="8964612" cy="1755775"/>
          </a:xfrm>
          <a:prstGeom prst="rect">
            <a:avLst/>
          </a:prstGeom>
          <a:noFill/>
          <a:ln w="9525">
            <a:noFill/>
            <a:miter lim="800000"/>
            <a:headEnd/>
            <a:tailEnd/>
          </a:ln>
        </p:spPr>
        <p:txBody>
          <a:bodyPr>
            <a:spAutoFit/>
          </a:bodyPr>
          <a:lstStyle/>
          <a:p>
            <a:pPr fontAlgn="auto">
              <a:spcBef>
                <a:spcPts val="0"/>
              </a:spcBef>
              <a:spcAft>
                <a:spcPts val="0"/>
              </a:spcAft>
              <a:defRPr/>
            </a:pPr>
            <a:r>
              <a:rPr lang="ru-RU" i="1" dirty="0">
                <a:solidFill>
                  <a:schemeClr val="tx1">
                    <a:lumMod val="95000"/>
                    <a:lumOff val="5000"/>
                  </a:schemeClr>
                </a:solidFill>
                <a:latin typeface="Calibri" pitchFamily="34" charset="0"/>
                <a:cs typeface="+mn-cs"/>
              </a:rPr>
              <a:t>Многие тексты вступают во взаимодействие друг с другом </a:t>
            </a:r>
          </a:p>
          <a:p>
            <a:pPr fontAlgn="auto">
              <a:spcBef>
                <a:spcPts val="0"/>
              </a:spcBef>
              <a:spcAft>
                <a:spcPts val="0"/>
              </a:spcAft>
              <a:defRPr/>
            </a:pPr>
            <a:r>
              <a:rPr lang="ru-RU" i="1" dirty="0">
                <a:solidFill>
                  <a:schemeClr val="tx1">
                    <a:lumMod val="95000"/>
                    <a:lumOff val="5000"/>
                  </a:schemeClr>
                </a:solidFill>
                <a:latin typeface="Calibri" pitchFamily="34" charset="0"/>
                <a:cs typeface="+mn-cs"/>
              </a:rPr>
              <a:t>на основе тематической общности:</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Книга. Культура чтения. Этика. Эстетика. Искусство.</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Пушкин в нашей жизни.</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Человек и природа.</a:t>
            </a:r>
          </a:p>
          <a:p>
            <a:pPr algn="ctr" fontAlgn="auto">
              <a:spcBef>
                <a:spcPts val="0"/>
              </a:spcBef>
              <a:spcAft>
                <a:spcPts val="0"/>
              </a:spcAft>
              <a:defRPr/>
            </a:pPr>
            <a:r>
              <a:rPr lang="ru-RU" b="1" i="1" dirty="0">
                <a:solidFill>
                  <a:schemeClr val="accent6">
                    <a:lumMod val="50000"/>
                  </a:schemeClr>
                </a:solidFill>
                <a:latin typeface="Calibri" pitchFamily="34" charset="0"/>
                <a:cs typeface="+mn-cs"/>
              </a:rPr>
              <a:t>Дорога. Дом. Моё отношение к родине </a:t>
            </a:r>
            <a:r>
              <a:rPr lang="ru-RU" i="1" dirty="0">
                <a:solidFill>
                  <a:schemeClr val="accent6">
                    <a:lumMod val="50000"/>
                  </a:schemeClr>
                </a:solidFill>
                <a:latin typeface="Calibri" pitchFamily="34" charset="0"/>
                <a:cs typeface="+mn-cs"/>
              </a:rPr>
              <a:t>и др.</a:t>
            </a:r>
          </a:p>
        </p:txBody>
      </p:sp>
      <p:sp>
        <p:nvSpPr>
          <p:cNvPr id="29700" name="TextBox 5"/>
          <p:cNvSpPr txBox="1">
            <a:spLocks noChangeArrowheads="1"/>
          </p:cNvSpPr>
          <p:nvPr/>
        </p:nvSpPr>
        <p:spPr bwMode="auto">
          <a:xfrm>
            <a:off x="468313" y="627063"/>
            <a:ext cx="8223250" cy="2616200"/>
          </a:xfrm>
          <a:prstGeom prst="rect">
            <a:avLst/>
          </a:prstGeom>
          <a:noFill/>
          <a:ln w="9525">
            <a:noFill/>
            <a:miter lim="800000"/>
            <a:headEnd/>
            <a:tailEnd/>
          </a:ln>
        </p:spPr>
        <p:txBody>
          <a:bodyPr>
            <a:spAutoFit/>
          </a:bodyPr>
          <a:lstStyle/>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 Юноше полезно не одно знакомство с действительно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совершающимися явлениями: ему полезно и всякое чтение,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в котором изображается светлая, идеальная сторона жизни,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в котором он может находить отрадные примеры добра,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мужества, правдолюбия, словом, возвышенных свойств и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прекрасных дел человека. </a:t>
            </a:r>
          </a:p>
          <a:p>
            <a:pPr fontAlgn="auto">
              <a:spcBef>
                <a:spcPts val="0"/>
              </a:spcBef>
              <a:spcAft>
                <a:spcPts val="0"/>
              </a:spcAft>
              <a:defRPr/>
            </a:pPr>
            <a:r>
              <a:rPr lang="ru-RU" sz="2000" b="1" dirty="0">
                <a:solidFill>
                  <a:schemeClr val="tx1">
                    <a:lumMod val="95000"/>
                    <a:lumOff val="5000"/>
                  </a:schemeClr>
                </a:solidFill>
                <a:latin typeface="Calibri" pitchFamily="34" charset="0"/>
                <a:cs typeface="+mn-cs"/>
              </a:rPr>
              <a:t>                                 Я.К. Грот  «Заметки о значении идеалов в воспитании»</a:t>
            </a:r>
          </a:p>
          <a:p>
            <a:pPr fontAlgn="auto">
              <a:spcBef>
                <a:spcPts val="0"/>
              </a:spcBef>
              <a:spcAft>
                <a:spcPts val="0"/>
              </a:spcAft>
              <a:defRPr/>
            </a:pPr>
            <a:endParaRPr lang="ru-RU" sz="2400" b="1" dirty="0">
              <a:solidFill>
                <a:srgbClr val="003399"/>
              </a:solidFill>
              <a:latin typeface="Calibri" pitchFamily="34" charset="0"/>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Заголовок 7"/>
          <p:cNvSpPr>
            <a:spLocks noGrp="1"/>
          </p:cNvSpPr>
          <p:nvPr>
            <p:ph type="title"/>
          </p:nvPr>
        </p:nvSpPr>
        <p:spPr>
          <a:xfrm>
            <a:off x="107950" y="195263"/>
            <a:ext cx="8785225" cy="792162"/>
          </a:xfrm>
        </p:spPr>
        <p:txBody>
          <a:bodyPr/>
          <a:lstStyle/>
          <a:p>
            <a:pPr eaLnBrk="1" hangingPunct="1"/>
            <a:r>
              <a:rPr lang="ru-RU" sz="4000" b="1"/>
              <a:t>Как вести  диалог с текстом</a:t>
            </a:r>
          </a:p>
        </p:txBody>
      </p:sp>
      <p:sp>
        <p:nvSpPr>
          <p:cNvPr id="59394" name="Содержимое 8"/>
          <p:cNvSpPr>
            <a:spLocks noGrp="1"/>
          </p:cNvSpPr>
          <p:nvPr>
            <p:ph idx="1"/>
          </p:nvPr>
        </p:nvSpPr>
        <p:spPr>
          <a:xfrm>
            <a:off x="457200" y="1058863"/>
            <a:ext cx="8229600" cy="3673475"/>
          </a:xfrm>
        </p:spPr>
        <p:txBody>
          <a:bodyPr/>
          <a:lstStyle/>
          <a:p>
            <a:pPr eaLnBrk="1" hangingPunct="1">
              <a:lnSpc>
                <a:spcPct val="80000"/>
              </a:lnSpc>
              <a:buFont typeface="Arial" charset="0"/>
              <a:buNone/>
            </a:pPr>
            <a:r>
              <a:rPr lang="ru-RU" sz="1800"/>
              <a:t>Обращаясь  к ученику,  мы говорим:</a:t>
            </a:r>
          </a:p>
          <a:p>
            <a:pPr eaLnBrk="1" hangingPunct="1">
              <a:lnSpc>
                <a:spcPct val="80000"/>
              </a:lnSpc>
              <a:buFont typeface="Arial" charset="0"/>
              <a:buNone/>
            </a:pPr>
            <a:r>
              <a:rPr lang="ru-RU" sz="1800"/>
              <a:t> </a:t>
            </a:r>
          </a:p>
          <a:p>
            <a:pPr eaLnBrk="1" hangingPunct="1">
              <a:lnSpc>
                <a:spcPct val="80000"/>
              </a:lnSpc>
              <a:buFont typeface="Arial" charset="0"/>
              <a:buNone/>
            </a:pPr>
            <a:r>
              <a:rPr lang="ru-RU" sz="1800"/>
              <a:t>      «Практическая работа на основе текста может быть организована так, что в процессе ее выполнения вы не только будете повторять изученное, но и углублять, систематизировать то, что вы уже знаете, и даже открывать для себя новое. А в области филологии, лингвистики думающий, мыслящий человек делает эти открытия на протяжении всей своей жизни. Да, родному языку мы учимся всю жизнь, и это помогает нам узнавать себя, лучше понимать других, познавать окружающий нас мир и жить в гармонии с самим собой и с тем, что вокруг нас. При этом сам язык становится для каждого из нас главным учителем, мудрым, живым, интересным собеседником. Особенно ярко эту удивительную способность языка мы ощутим, когда в процессе творческой, исследовательской работы научимся видеть жизнь слова в тексте, если научимся вести ДИАЛОГ с текстом».       </a:t>
            </a:r>
          </a:p>
          <a:p>
            <a:pPr eaLnBrk="1" hangingPunct="1">
              <a:lnSpc>
                <a:spcPct val="80000"/>
              </a:lnSpc>
            </a:pPr>
            <a:endParaRPr lang="ru-RU" sz="1800"/>
          </a:p>
        </p:txBody>
      </p:sp>
      <p:sp>
        <p:nvSpPr>
          <p:cNvPr id="59395"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FD388E-C554-4EE0-B1F8-FBD8E672F1DA}" type="slidenum">
              <a:rPr lang="ru-RU" smtClean="0">
                <a:cs typeface="Arial" charset="0"/>
              </a:rPr>
              <a:pPr fontAlgn="base">
                <a:spcBef>
                  <a:spcPct val="0"/>
                </a:spcBef>
                <a:spcAft>
                  <a:spcPct val="0"/>
                </a:spcAft>
              </a:pPr>
              <a:t>42</a:t>
            </a:fld>
            <a:endParaRPr lang="ru-RU">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457200" y="123825"/>
            <a:ext cx="8229600" cy="863600"/>
          </a:xfrm>
        </p:spPr>
        <p:txBody>
          <a:bodyPr/>
          <a:lstStyle/>
          <a:p>
            <a:pPr eaLnBrk="1" hangingPunct="1"/>
            <a:r>
              <a:rPr lang="ru-RU" b="1"/>
              <a:t>Как вести  диалог с текстом</a:t>
            </a:r>
            <a:endParaRPr lang="ru-RU"/>
          </a:p>
        </p:txBody>
      </p:sp>
      <p:sp>
        <p:nvSpPr>
          <p:cNvPr id="60418" name="Содержимое 2"/>
          <p:cNvSpPr>
            <a:spLocks noGrp="1"/>
          </p:cNvSpPr>
          <p:nvPr>
            <p:ph idx="1"/>
          </p:nvPr>
        </p:nvSpPr>
        <p:spPr>
          <a:xfrm>
            <a:off x="457200" y="1347788"/>
            <a:ext cx="8229600" cy="3455987"/>
          </a:xfrm>
        </p:spPr>
        <p:txBody>
          <a:bodyPr/>
          <a:lstStyle/>
          <a:p>
            <a:pPr eaLnBrk="1" hangingPunct="1"/>
            <a:r>
              <a:rPr lang="ru-RU"/>
              <a:t>Работа с текстом может быть организована так, чтобы это стало </a:t>
            </a:r>
            <a:r>
              <a:rPr lang="ru-RU" b="1"/>
              <a:t>СОБЫТИЕМ</a:t>
            </a:r>
            <a:r>
              <a:rPr lang="ru-RU"/>
              <a:t> на уроке русского языка. Не просто событием, а </a:t>
            </a:r>
            <a:r>
              <a:rPr lang="ru-RU" b="1"/>
              <a:t>СОБЫТИЕМ ВНУТРЕННЕЙ ЖИЗНИ</a:t>
            </a:r>
            <a:r>
              <a:rPr lang="ru-RU"/>
              <a:t>.</a:t>
            </a:r>
          </a:p>
        </p:txBody>
      </p:sp>
      <p:sp>
        <p:nvSpPr>
          <p:cNvPr id="60419" name="Номер слайда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68DF26-221A-4747-B716-E6963A02C7CC}" type="slidenum">
              <a:rPr lang="ru-RU" smtClean="0">
                <a:cs typeface="Arial" charset="0"/>
              </a:rPr>
              <a:pPr fontAlgn="base">
                <a:spcBef>
                  <a:spcPct val="0"/>
                </a:spcBef>
                <a:spcAft>
                  <a:spcPct val="0"/>
                </a:spcAft>
              </a:pPr>
              <a:t>43</a:t>
            </a:fld>
            <a:endParaRPr lang="ru-RU">
              <a:cs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50"/>
            <a:ext cx="8229600" cy="509588"/>
          </a:xfrm>
        </p:spPr>
        <p:txBody>
          <a:bodyPr rtlCol="0">
            <a:normAutofit fontScale="90000"/>
          </a:bodyPr>
          <a:lstStyle/>
          <a:p>
            <a:pPr eaLnBrk="1" fontAlgn="auto" hangingPunct="1">
              <a:spcAft>
                <a:spcPts val="0"/>
              </a:spcAft>
              <a:defRPr/>
            </a:pPr>
            <a:r>
              <a:rPr lang="ru-RU" sz="2800" b="1" dirty="0">
                <a:solidFill>
                  <a:schemeClr val="tx1">
                    <a:lumMod val="85000"/>
                    <a:lumOff val="15000"/>
                  </a:schemeClr>
                </a:solidFill>
                <a:latin typeface="+mn-lt"/>
                <a:ea typeface="+mn-ea"/>
                <a:cs typeface="+mn-cs"/>
              </a:rPr>
              <a:t>Из опыта работы учителей-практиков</a:t>
            </a:r>
          </a:p>
        </p:txBody>
      </p:sp>
      <p:sp>
        <p:nvSpPr>
          <p:cNvPr id="14" name="Содержимое 13"/>
          <p:cNvSpPr>
            <a:spLocks noGrp="1"/>
          </p:cNvSpPr>
          <p:nvPr>
            <p:ph sz="quarter" idx="1"/>
          </p:nvPr>
        </p:nvSpPr>
        <p:spPr>
          <a:xfrm>
            <a:off x="323850" y="1222375"/>
            <a:ext cx="4319588" cy="3395663"/>
          </a:xfrm>
        </p:spPr>
        <p:txBody>
          <a:bodyPr rtlCol="0">
            <a:normAutofit fontScale="62500" lnSpcReduction="20000"/>
          </a:bodyPr>
          <a:lstStyle/>
          <a:p>
            <a:pPr eaLnBrk="1" fontAlgn="auto" hangingPunct="1">
              <a:spcAft>
                <a:spcPts val="0"/>
              </a:spcAft>
              <a:buFont typeface="Arial" pitchFamily="34" charset="0"/>
              <a:buNone/>
              <a:defRPr/>
            </a:pPr>
            <a:r>
              <a:rPr lang="ru-RU" dirty="0">
                <a:solidFill>
                  <a:schemeClr val="tx1">
                    <a:lumMod val="65000"/>
                    <a:lumOff val="35000"/>
                  </a:schemeClr>
                </a:solidFill>
              </a:rPr>
              <a:t>    </a:t>
            </a:r>
            <a:r>
              <a:rPr lang="ru-RU" dirty="0">
                <a:solidFill>
                  <a:schemeClr val="tx1">
                    <a:lumMod val="85000"/>
                    <a:lumOff val="15000"/>
                  </a:schemeClr>
                </a:solidFill>
              </a:rPr>
              <a:t>Работа с текстами, предложенными в учебнике, выполнение заданий к ним, позволили определить последовательность в обучении тому, как  написать эссе или другой текст-отклик в формате ЕГЭ:</a:t>
            </a:r>
          </a:p>
          <a:p>
            <a:pPr eaLnBrk="1" fontAlgn="auto" hangingPunct="1">
              <a:spcAft>
                <a:spcPts val="0"/>
              </a:spcAft>
              <a:buFont typeface="Arial" pitchFamily="34" charset="0"/>
              <a:buChar char="•"/>
              <a:defRPr/>
            </a:pPr>
            <a:endParaRPr lang="ru-RU" dirty="0">
              <a:solidFill>
                <a:schemeClr val="tx1">
                  <a:lumMod val="65000"/>
                  <a:lumOff val="35000"/>
                </a:schemeClr>
              </a:solidFill>
            </a:endParaRPr>
          </a:p>
        </p:txBody>
      </p:sp>
      <p:sp>
        <p:nvSpPr>
          <p:cNvPr id="15" name="Содержимое 14"/>
          <p:cNvSpPr>
            <a:spLocks noGrp="1"/>
          </p:cNvSpPr>
          <p:nvPr>
            <p:ph sz="quarter" idx="2"/>
          </p:nvPr>
        </p:nvSpPr>
        <p:spPr>
          <a:xfrm>
            <a:off x="4632325" y="950913"/>
            <a:ext cx="4041775" cy="3663950"/>
          </a:xfrm>
        </p:spPr>
        <p:txBody>
          <a:bodyPr rtlCol="0">
            <a:normAutofit fontScale="62500" lnSpcReduction="20000"/>
          </a:bodyPr>
          <a:lstStyle/>
          <a:p>
            <a:pPr eaLnBrk="1" fontAlgn="auto" hangingPunct="1">
              <a:spcAft>
                <a:spcPts val="0"/>
              </a:spcAft>
              <a:buFont typeface="Arial" pitchFamily="34" charset="0"/>
              <a:buChar char="•"/>
              <a:defRPr/>
            </a:pPr>
            <a:r>
              <a:rPr lang="ru-RU" b="1" dirty="0">
                <a:solidFill>
                  <a:schemeClr val="tx1">
                    <a:lumMod val="65000"/>
                    <a:lumOff val="35000"/>
                  </a:schemeClr>
                </a:solidFill>
              </a:rPr>
              <a:t>    </a:t>
            </a:r>
            <a:r>
              <a:rPr lang="ru-RU" b="1" dirty="0">
                <a:solidFill>
                  <a:schemeClr val="tx1">
                    <a:lumMod val="85000"/>
                    <a:lumOff val="15000"/>
                  </a:schemeClr>
                </a:solidFill>
              </a:rPr>
              <a:t>запись отдельных тезисов</a:t>
            </a:r>
            <a:r>
              <a:rPr lang="ru-RU" dirty="0">
                <a:solidFill>
                  <a:schemeClr val="tx1">
                    <a:lumMod val="85000"/>
                    <a:lumOff val="15000"/>
                  </a:schemeClr>
                </a:solidFill>
              </a:rPr>
              <a:t> текста – основных авторских мыслей, определение функции каждого тезиса: </a:t>
            </a:r>
            <a:r>
              <a:rPr lang="ru-RU" b="1" i="1" dirty="0">
                <a:solidFill>
                  <a:schemeClr val="tx1">
                    <a:lumMod val="85000"/>
                    <a:lumOff val="15000"/>
                  </a:schemeClr>
                </a:solidFill>
              </a:rPr>
              <a:t>тема, проблема, авторская позиция</a:t>
            </a:r>
          </a:p>
          <a:p>
            <a:pPr eaLnBrk="1" fontAlgn="auto" hangingPunct="1">
              <a:spcAft>
                <a:spcPts val="0"/>
              </a:spcAft>
              <a:buFont typeface="Arial" pitchFamily="34" charset="0"/>
              <a:buChar char="•"/>
              <a:defRPr/>
            </a:pPr>
            <a:r>
              <a:rPr lang="ru-RU" b="1" dirty="0">
                <a:solidFill>
                  <a:schemeClr val="tx1">
                    <a:lumMod val="85000"/>
                    <a:lumOff val="15000"/>
                  </a:schemeClr>
                </a:solidFill>
              </a:rPr>
              <a:t>    запись тезисов в форме связного текста</a:t>
            </a:r>
            <a:r>
              <a:rPr lang="ru-RU" dirty="0">
                <a:solidFill>
                  <a:schemeClr val="tx1">
                    <a:lumMod val="85000"/>
                    <a:lumOff val="15000"/>
                  </a:schemeClr>
                </a:solidFill>
              </a:rPr>
              <a:t>, опираясь на начало абзаца, предложенное учителем (использование речевой модели)</a:t>
            </a:r>
          </a:p>
          <a:p>
            <a:pPr eaLnBrk="1" fontAlgn="auto" hangingPunct="1">
              <a:spcAft>
                <a:spcPts val="0"/>
              </a:spcAft>
              <a:buFont typeface="Arial" pitchFamily="34" charset="0"/>
              <a:buChar char="•"/>
              <a:defRPr/>
            </a:pPr>
            <a:r>
              <a:rPr lang="ru-RU" b="1" dirty="0">
                <a:solidFill>
                  <a:schemeClr val="tx1">
                    <a:lumMod val="85000"/>
                    <a:lumOff val="15000"/>
                  </a:schemeClr>
                </a:solidFill>
              </a:rPr>
              <a:t>    написание сжатого изложения текста с опорой на обязательные составляющие</a:t>
            </a:r>
            <a:r>
              <a:rPr lang="ru-RU" dirty="0">
                <a:solidFill>
                  <a:schemeClr val="tx1">
                    <a:lumMod val="85000"/>
                    <a:lumOff val="15000"/>
                  </a:schemeClr>
                </a:solidFill>
              </a:rPr>
              <a:t>: тему, проблему, авторскую позицию и </a:t>
            </a:r>
            <a:r>
              <a:rPr lang="ru-RU" b="1" i="1" dirty="0">
                <a:solidFill>
                  <a:schemeClr val="tx1">
                    <a:lumMod val="85000"/>
                    <a:lumOff val="15000"/>
                  </a:schemeClr>
                </a:solidFill>
              </a:rPr>
              <a:t>комментарий автора</a:t>
            </a:r>
            <a:r>
              <a:rPr lang="ru-RU" dirty="0">
                <a:solidFill>
                  <a:schemeClr val="tx1">
                    <a:lumMod val="85000"/>
                    <a:lumOff val="15000"/>
                  </a:schemeClr>
                </a:solidFill>
              </a:rPr>
              <a:t>.</a:t>
            </a:r>
          </a:p>
          <a:p>
            <a:pPr eaLnBrk="1" fontAlgn="auto" hangingPunct="1">
              <a:spcAft>
                <a:spcPts val="0"/>
              </a:spcAft>
              <a:buFont typeface="Arial" pitchFamily="34" charset="0"/>
              <a:buChar char="•"/>
              <a:defRPr/>
            </a:pPr>
            <a:endParaRPr lang="ru-RU" dirty="0">
              <a:solidFill>
                <a:schemeClr val="tx1">
                  <a:lumMod val="85000"/>
                  <a:lumOff val="15000"/>
                </a:schemeClr>
              </a:solidFill>
            </a:endParaRPr>
          </a:p>
        </p:txBody>
      </p:sp>
      <p:sp>
        <p:nvSpPr>
          <p:cNvPr id="16" name="Прямоугольник 15"/>
          <p:cNvSpPr/>
          <p:nvPr/>
        </p:nvSpPr>
        <p:spPr>
          <a:xfrm>
            <a:off x="395288" y="2859088"/>
            <a:ext cx="4176712" cy="1477962"/>
          </a:xfrm>
          <a:prstGeom prst="rect">
            <a:avLst/>
          </a:prstGeom>
        </p:spPr>
        <p:txBody>
          <a:bodyPr>
            <a:spAutoFit/>
          </a:bodyPr>
          <a:lstStyle/>
          <a:p>
            <a:pPr fontAlgn="auto">
              <a:spcBef>
                <a:spcPts val="0"/>
              </a:spcBef>
              <a:spcAft>
                <a:spcPts val="0"/>
              </a:spcAft>
              <a:defRPr/>
            </a:pPr>
            <a:r>
              <a:rPr lang="ru-RU" b="1" dirty="0">
                <a:solidFill>
                  <a:schemeClr val="accent6">
                    <a:lumMod val="50000"/>
                  </a:schemeClr>
                </a:solidFill>
                <a:latin typeface="+mn-lt"/>
                <a:cs typeface="+mn-cs"/>
              </a:rPr>
              <a:t>Из статьи учителя русского языка и литературы лицея №1560 г. Москвы </a:t>
            </a:r>
            <a:r>
              <a:rPr lang="ru-RU" b="1" dirty="0" err="1">
                <a:solidFill>
                  <a:schemeClr val="accent6">
                    <a:lumMod val="50000"/>
                  </a:schemeClr>
                </a:solidFill>
                <a:latin typeface="+mn-lt"/>
                <a:cs typeface="+mn-cs"/>
              </a:rPr>
              <a:t>Пересветовой</a:t>
            </a:r>
            <a:r>
              <a:rPr lang="ru-RU" b="1" dirty="0">
                <a:solidFill>
                  <a:schemeClr val="accent6">
                    <a:lumMod val="50000"/>
                  </a:schemeClr>
                </a:solidFill>
                <a:latin typeface="+mn-lt"/>
                <a:cs typeface="+mn-cs"/>
              </a:rPr>
              <a:t> Е.В. в журнал «Русский язык» издательского дома «Первое сентября»</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sz="3200" b="1" dirty="0">
                <a:solidFill>
                  <a:schemeClr val="tx1">
                    <a:lumMod val="85000"/>
                    <a:lumOff val="15000"/>
                  </a:schemeClr>
                </a:solidFill>
              </a:rPr>
              <a:t>Из опыта работы учителей-практиков</a:t>
            </a:r>
            <a:endParaRPr lang="ru-RU" sz="3200" dirty="0">
              <a:solidFill>
                <a:schemeClr val="tx1">
                  <a:lumMod val="85000"/>
                  <a:lumOff val="15000"/>
                </a:schemeClr>
              </a:solidFill>
            </a:endParaRPr>
          </a:p>
        </p:txBody>
      </p:sp>
      <p:sp>
        <p:nvSpPr>
          <p:cNvPr id="3" name="Содержимое 2"/>
          <p:cNvSpPr>
            <a:spLocks noGrp="1"/>
          </p:cNvSpPr>
          <p:nvPr>
            <p:ph sz="quarter" idx="1"/>
          </p:nvPr>
        </p:nvSpPr>
        <p:spPr>
          <a:xfrm>
            <a:off x="457200" y="842963"/>
            <a:ext cx="4041775" cy="3744912"/>
          </a:xfrm>
        </p:spPr>
        <p:txBody>
          <a:bodyPr rtlCol="0">
            <a:normAutofit fontScale="62500" lnSpcReduction="20000"/>
          </a:bodyPr>
          <a:lstStyle/>
          <a:p>
            <a:pPr eaLnBrk="1" fontAlgn="auto" hangingPunct="1">
              <a:spcAft>
                <a:spcPts val="0"/>
              </a:spcAft>
              <a:buFont typeface="Arial" pitchFamily="34" charset="0"/>
              <a:buNone/>
              <a:defRPr/>
            </a:pPr>
            <a:r>
              <a:rPr lang="ru-RU" dirty="0">
                <a:solidFill>
                  <a:schemeClr val="tx1">
                    <a:lumMod val="65000"/>
                    <a:lumOff val="35000"/>
                  </a:schemeClr>
                </a:solidFill>
              </a:rPr>
              <a:t>    </a:t>
            </a:r>
            <a:r>
              <a:rPr lang="ru-RU" dirty="0">
                <a:solidFill>
                  <a:schemeClr val="tx1">
                    <a:lumMod val="85000"/>
                    <a:lumOff val="15000"/>
                  </a:schemeClr>
                </a:solidFill>
              </a:rPr>
              <a:t>Готовясь к урокам русского языка в 10 классе, руководствуюсь правилом: написать самой ответы на все задания к тексту, сформулировать тезисы, написать изложение. Эта работа помогает мне увидеть подводные камни, почувствовать трудности, с которыми могут столкнуться мои ученики при выполнении заданий. И – что тоже немаловажно – зарядиться эмоциями, исходящими от текста, как бы пережить его, чтобы разговор об этом тексте на уроке был живым, идущим от сердца.</a:t>
            </a:r>
          </a:p>
          <a:p>
            <a:pPr eaLnBrk="1" fontAlgn="auto" hangingPunct="1">
              <a:spcAft>
                <a:spcPts val="0"/>
              </a:spcAft>
              <a:buFont typeface="Arial" pitchFamily="34" charset="0"/>
              <a:buChar char="•"/>
              <a:defRPr/>
            </a:pPr>
            <a:endParaRPr lang="ru-RU" dirty="0">
              <a:solidFill>
                <a:schemeClr val="tx1">
                  <a:lumMod val="65000"/>
                  <a:lumOff val="35000"/>
                </a:schemeClr>
              </a:solidFill>
            </a:endParaRPr>
          </a:p>
        </p:txBody>
      </p:sp>
      <p:sp>
        <p:nvSpPr>
          <p:cNvPr id="62467" name="Содержимое 3"/>
          <p:cNvSpPr>
            <a:spLocks noGrp="1"/>
          </p:cNvSpPr>
          <p:nvPr>
            <p:ph sz="quarter" idx="2"/>
          </p:nvPr>
        </p:nvSpPr>
        <p:spPr>
          <a:xfrm>
            <a:off x="4632325" y="915988"/>
            <a:ext cx="4041775" cy="3816350"/>
          </a:xfrm>
        </p:spPr>
        <p:txBody>
          <a:bodyPr/>
          <a:lstStyle/>
          <a:p>
            <a:pPr eaLnBrk="1" hangingPunct="1">
              <a:lnSpc>
                <a:spcPct val="80000"/>
              </a:lnSpc>
              <a:buFont typeface="Arial" charset="0"/>
              <a:buNone/>
            </a:pPr>
            <a:r>
              <a:rPr lang="ru-RU" sz="1800"/>
              <a:t>    </a:t>
            </a:r>
            <a:r>
              <a:rPr lang="ru-RU" sz="1800">
                <a:solidFill>
                  <a:srgbClr val="262626"/>
                </a:solidFill>
              </a:rPr>
              <a:t>В заключение скажу, что сама испытываю удовольствие, работая с текстами книги Т.М. Пахновой: они обогащают меня мыслями, заставляют обращаться к словарям, энциклопедиям, художественным книгам, фильмам, к музыкальным произведениям и живописным полотнам. Они </a:t>
            </a:r>
            <a:r>
              <a:rPr lang="ru-RU" sz="1800" b="1" i="1">
                <a:solidFill>
                  <a:srgbClr val="262626"/>
                </a:solidFill>
              </a:rPr>
              <a:t>погружают меня в область культуры</a:t>
            </a:r>
            <a:r>
              <a:rPr lang="ru-RU" sz="1800">
                <a:solidFill>
                  <a:srgbClr val="262626"/>
                </a:solidFill>
              </a:rPr>
              <a:t>. Надеюсь, что те же чувства испытывают и мои ученики.    (Пересветова Е.В., учитель  ЛИЦЕЯ № 1560, г. Москва)</a:t>
            </a:r>
          </a:p>
          <a:p>
            <a:pPr eaLnBrk="1" hangingPunct="1">
              <a:lnSpc>
                <a:spcPct val="80000"/>
              </a:lnSpc>
            </a:pPr>
            <a:r>
              <a:rPr lang="ru-RU" sz="1800">
                <a:latin typeface="Arial" charset="0"/>
              </a:rPr>
              <a:t>«ОБРАЗ  МИРА,  В  СЛОВЕ  ЯВЛЕННЫЙ»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35150" y="123825"/>
            <a:ext cx="6769100" cy="1692275"/>
          </a:xfrm>
          <a:prstGeom prst="rect">
            <a:avLst/>
          </a:prstGeom>
        </p:spPr>
        <p:txBody>
          <a:bodyPr>
            <a:spAutoFit/>
          </a:bodyPr>
          <a:lstStyle/>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Путь</a:t>
            </a:r>
            <a:r>
              <a:rPr lang="ru-RU" sz="3200" i="1" dirty="0">
                <a:effectLst>
                  <a:outerShdw blurRad="38100" dist="38100" dir="2700000" algn="tl">
                    <a:srgbClr val="000000">
                      <a:alpha val="43137"/>
                    </a:srgbClr>
                  </a:outerShdw>
                </a:effectLst>
                <a:latin typeface="+mn-lt"/>
                <a:cs typeface="+mn-cs"/>
              </a:rPr>
              <a:t> </a:t>
            </a:r>
            <a:r>
              <a:rPr lang="ru-RU" sz="4000" i="1" u="sng" dirty="0">
                <a:effectLst>
                  <a:outerShdw blurRad="38100" dist="38100" dir="2700000" algn="tl">
                    <a:srgbClr val="000000">
                      <a:alpha val="43137"/>
                    </a:srgbClr>
                  </a:outerShdw>
                </a:effectLst>
                <a:latin typeface="+mn-lt"/>
                <a:cs typeface="+mn-cs"/>
              </a:rPr>
              <a:t>от практики к теории </a:t>
            </a:r>
          </a:p>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определил абсолютную новизну</a:t>
            </a:r>
          </a:p>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этого учебника</a:t>
            </a:r>
            <a:endParaRPr lang="ru-RU" sz="4000" i="1" dirty="0">
              <a:effectLst>
                <a:outerShdw blurRad="38100" dist="38100" dir="2700000" algn="tl">
                  <a:srgbClr val="000000">
                    <a:alpha val="43137"/>
                  </a:srgbClr>
                </a:outerShdw>
              </a:effectLst>
              <a:latin typeface="+mn-lt"/>
              <a:cs typeface="+mn-cs"/>
            </a:endParaRPr>
          </a:p>
        </p:txBody>
      </p:sp>
      <p:sp>
        <p:nvSpPr>
          <p:cNvPr id="9" name="TextBox 8"/>
          <p:cNvSpPr txBox="1"/>
          <p:nvPr/>
        </p:nvSpPr>
        <p:spPr>
          <a:xfrm>
            <a:off x="250825" y="1816100"/>
            <a:ext cx="8713788" cy="2862263"/>
          </a:xfrm>
          <a:prstGeom prst="rect">
            <a:avLst/>
          </a:prstGeom>
          <a:noFill/>
        </p:spPr>
        <p:txBody>
          <a:bodyPr>
            <a:spAutoFit/>
          </a:bodyPr>
          <a:lstStyle/>
          <a:p>
            <a:pPr fontAlgn="auto">
              <a:spcBef>
                <a:spcPts val="0"/>
              </a:spcBef>
              <a:spcAft>
                <a:spcPts val="0"/>
              </a:spcAft>
              <a:defRPr/>
            </a:pPr>
            <a:r>
              <a:rPr lang="ru-RU" sz="2000" dirty="0">
                <a:solidFill>
                  <a:srgbClr val="0A2552"/>
                </a:solidFill>
                <a:effectLst>
                  <a:outerShdw blurRad="53975" dist="22860" dir="5400000" algn="tl" rotWithShape="0">
                    <a:srgbClr val="000000">
                      <a:alpha val="55000"/>
                    </a:srgbClr>
                  </a:outerShdw>
                </a:effectLst>
                <a:latin typeface="+mj-lt"/>
                <a:ea typeface="+mj-ea"/>
                <a:cs typeface="+mj-cs"/>
              </a:rPr>
              <a:t>Размышляя о новых подходах к  преподаванию русского языка, о поисках учебника нового типа,  М. Р. Львов отмечает, что привычный путь «от теории – к практике» оказывается применительно к такому предмету, как русский язык, малоэффективным. «А модель «от речевой деятельности (чтения, </a:t>
            </a:r>
            <a:r>
              <a:rPr lang="ru-RU" sz="2000" dirty="0" err="1">
                <a:solidFill>
                  <a:srgbClr val="0A2552"/>
                </a:solidFill>
                <a:effectLst>
                  <a:outerShdw blurRad="53975" dist="22860" dir="5400000" algn="tl" rotWithShape="0">
                    <a:srgbClr val="000000">
                      <a:alpha val="55000"/>
                    </a:srgbClr>
                  </a:outerShdw>
                </a:effectLst>
                <a:latin typeface="+mj-lt"/>
                <a:ea typeface="+mj-ea"/>
                <a:cs typeface="+mj-cs"/>
              </a:rPr>
              <a:t>аудирования</a:t>
            </a:r>
            <a:r>
              <a:rPr lang="ru-RU" sz="2000" dirty="0">
                <a:solidFill>
                  <a:srgbClr val="0A2552"/>
                </a:solidFill>
                <a:effectLst>
                  <a:outerShdw blurRad="53975" dist="22860" dir="5400000" algn="tl" rotWithShape="0">
                    <a:srgbClr val="000000">
                      <a:alpha val="55000"/>
                    </a:srgbClr>
                  </a:outerShdw>
                </a:effectLst>
                <a:latin typeface="+mj-lt"/>
                <a:ea typeface="+mj-ea"/>
                <a:cs typeface="+mj-cs"/>
              </a:rPr>
              <a:t>, </a:t>
            </a:r>
            <a:r>
              <a:rPr lang="ru-RU" sz="2000" dirty="0" err="1">
                <a:solidFill>
                  <a:srgbClr val="0A2552"/>
                </a:solidFill>
                <a:effectLst>
                  <a:outerShdw blurRad="53975" dist="22860" dir="5400000" algn="tl" rotWithShape="0">
                    <a:srgbClr val="000000">
                      <a:alpha val="55000"/>
                    </a:srgbClr>
                  </a:outerShdw>
                </a:effectLst>
                <a:latin typeface="+mj-lt"/>
                <a:ea typeface="+mj-ea"/>
                <a:cs typeface="+mj-cs"/>
              </a:rPr>
              <a:t>самовключения</a:t>
            </a:r>
            <a:r>
              <a:rPr lang="ru-RU" sz="2000" dirty="0">
                <a:solidFill>
                  <a:srgbClr val="0A2552"/>
                </a:solidFill>
                <a:effectLst>
                  <a:outerShdw blurRad="53975" dist="22860" dir="5400000" algn="tl" rotWithShape="0">
                    <a:srgbClr val="000000">
                      <a:alpha val="55000"/>
                    </a:srgbClr>
                  </a:outerShdw>
                </a:effectLst>
                <a:latin typeface="+mj-lt"/>
                <a:ea typeface="+mj-ea"/>
                <a:cs typeface="+mj-cs"/>
              </a:rPr>
              <a:t> в хорошую речевую среду) -  к норме, к её осознанию» оказывается  и лёгкой, и, естественно, высокоэффективной».   Но трудно реализуемой, к сожалению».  </a:t>
            </a:r>
          </a:p>
          <a:p>
            <a:pPr fontAlgn="auto">
              <a:spcBef>
                <a:spcPts val="0"/>
              </a:spcBef>
              <a:spcAft>
                <a:spcPts val="0"/>
              </a:spcAft>
              <a:defRPr/>
            </a:pPr>
            <a:r>
              <a:rPr lang="ru-RU" sz="2000" dirty="0">
                <a:solidFill>
                  <a:srgbClr val="0A2552"/>
                </a:solidFill>
                <a:effectLst>
                  <a:outerShdw blurRad="53975" dist="22860" dir="5400000" algn="tl" rotWithShape="0">
                    <a:srgbClr val="000000">
                      <a:alpha val="55000"/>
                    </a:srgbClr>
                  </a:outerShdw>
                </a:effectLst>
                <a:latin typeface="+mj-lt"/>
                <a:ea typeface="+mj-ea"/>
                <a:cs typeface="+mj-cs"/>
              </a:rPr>
              <a:t>(Львов М.Р.  Языковое чутьё как фактор обучения  //  Русская словесность, 2005, № 7). </a:t>
            </a:r>
          </a:p>
        </p:txBody>
      </p:sp>
      <p:pic>
        <p:nvPicPr>
          <p:cNvPr id="11" name="Содержимое 5" descr="K:\_for all\katolog_2013\Русский язык\2132470(26421(50523)-Pahnova_10.jpg"/>
          <p:cNvPicPr>
            <a:picLocks/>
          </p:cNvPicPr>
          <p:nvPr/>
        </p:nvPicPr>
        <p:blipFill>
          <a:blip r:embed="rId2" cstate="print"/>
          <a:srcRect/>
          <a:stretch>
            <a:fillRect/>
          </a:stretch>
        </p:blipFill>
        <p:spPr bwMode="auto">
          <a:xfrm>
            <a:off x="251520" y="123478"/>
            <a:ext cx="1295374" cy="151216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820863" y="15875"/>
            <a:ext cx="6927850" cy="1692275"/>
          </a:xfrm>
          <a:prstGeom prst="rect">
            <a:avLst/>
          </a:prstGeom>
        </p:spPr>
        <p:txBody>
          <a:bodyPr>
            <a:spAutoFit/>
          </a:bodyPr>
          <a:lstStyle/>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Путь</a:t>
            </a:r>
            <a:r>
              <a:rPr lang="ru-RU" sz="3200" i="1" dirty="0">
                <a:effectLst>
                  <a:outerShdw blurRad="38100" dist="38100" dir="2700000" algn="tl">
                    <a:srgbClr val="000000">
                      <a:alpha val="43137"/>
                    </a:srgbClr>
                  </a:outerShdw>
                </a:effectLst>
                <a:latin typeface="+mn-lt"/>
                <a:cs typeface="+mn-cs"/>
              </a:rPr>
              <a:t> </a:t>
            </a:r>
            <a:r>
              <a:rPr lang="ru-RU" sz="4000" i="1" u="sng" dirty="0">
                <a:effectLst>
                  <a:outerShdw blurRad="38100" dist="38100" dir="2700000" algn="tl">
                    <a:srgbClr val="000000">
                      <a:alpha val="43137"/>
                    </a:srgbClr>
                  </a:outerShdw>
                </a:effectLst>
                <a:latin typeface="+mn-lt"/>
                <a:cs typeface="+mn-cs"/>
              </a:rPr>
              <a:t>от практики к теории </a:t>
            </a:r>
          </a:p>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определил абсолютную новизну</a:t>
            </a:r>
          </a:p>
          <a:p>
            <a:pPr algn="ctr" fontAlgn="auto">
              <a:spcBef>
                <a:spcPts val="0"/>
              </a:spcBef>
              <a:spcAft>
                <a:spcPts val="0"/>
              </a:spcAft>
              <a:defRPr/>
            </a:pPr>
            <a:r>
              <a:rPr lang="ru-RU" sz="3200" dirty="0">
                <a:effectLst>
                  <a:outerShdw blurRad="38100" dist="38100" dir="2700000" algn="tl">
                    <a:srgbClr val="000000">
                      <a:alpha val="43137"/>
                    </a:srgbClr>
                  </a:outerShdw>
                </a:effectLst>
                <a:latin typeface="+mn-lt"/>
                <a:cs typeface="+mn-cs"/>
              </a:rPr>
              <a:t>этого учебника</a:t>
            </a:r>
            <a:endParaRPr lang="ru-RU" sz="4000" i="1" dirty="0">
              <a:effectLst>
                <a:outerShdw blurRad="38100" dist="38100" dir="2700000" algn="tl">
                  <a:srgbClr val="000000">
                    <a:alpha val="43137"/>
                  </a:srgbClr>
                </a:outerShdw>
              </a:effectLst>
              <a:latin typeface="+mn-lt"/>
              <a:cs typeface="+mn-cs"/>
            </a:endParaRPr>
          </a:p>
        </p:txBody>
      </p:sp>
      <p:sp>
        <p:nvSpPr>
          <p:cNvPr id="21506" name="TextBox 8"/>
          <p:cNvSpPr txBox="1">
            <a:spLocks noChangeArrowheads="1"/>
          </p:cNvSpPr>
          <p:nvPr/>
        </p:nvSpPr>
        <p:spPr bwMode="auto">
          <a:xfrm>
            <a:off x="179388" y="2032000"/>
            <a:ext cx="8856662" cy="3168650"/>
          </a:xfrm>
          <a:prstGeom prst="rect">
            <a:avLst/>
          </a:prstGeom>
          <a:noFill/>
          <a:ln w="9525">
            <a:noFill/>
            <a:miter lim="800000"/>
            <a:headEnd/>
            <a:tailEnd/>
          </a:ln>
        </p:spPr>
        <p:txBody>
          <a:bodyPr>
            <a:spAutoFit/>
          </a:bodyPr>
          <a:lstStyle/>
          <a:p>
            <a:r>
              <a:rPr lang="ru-RU"/>
              <a:t>Говоря о том, что путь «от речевой практики – к  теории (к правилам, закономерностям, к норме»  является трудно реализуемым,  учёный имеет в виду, как непросто так организовать при обучении речевую деятельность, чтобы это </a:t>
            </a:r>
            <a:r>
              <a:rPr lang="ru-RU" i="1"/>
              <a:t>создавало развивающую речевую среду как пространство обучения, как воздух</a:t>
            </a:r>
            <a:r>
              <a:rPr lang="ru-RU"/>
              <a:t>, которым мы дышим и незаметно впитываем его в  себя. Это трудно для учителя, для авторов учебников, методических рекомендаций.   Что же касается ученика, то это «самовключение в хорошую речевую среду» может  стать и легким, и привычным, и интересным.  </a:t>
            </a:r>
          </a:p>
          <a:p>
            <a:r>
              <a:rPr lang="ru-RU" b="1"/>
              <a:t>«Это иллюзия, будто языковая теория определяет речь», - отмечает  М.Р. Львов   (РЯШ,  2006, №4, с. 4). </a:t>
            </a:r>
            <a:endParaRPr lang="ru-RU"/>
          </a:p>
          <a:p>
            <a:endParaRPr lang="ru-RU" sz="2000"/>
          </a:p>
        </p:txBody>
      </p:sp>
      <p:pic>
        <p:nvPicPr>
          <p:cNvPr id="11" name="Содержимое 5" descr="K:\_for all\katolog_2013\Русский язык\2132470(26421(50523)-Pahnova_10.jpg"/>
          <p:cNvPicPr>
            <a:picLocks/>
          </p:cNvPicPr>
          <p:nvPr/>
        </p:nvPicPr>
        <p:blipFill>
          <a:blip r:embed="rId2" cstate="print"/>
          <a:srcRect/>
          <a:stretch>
            <a:fillRect/>
          </a:stretch>
        </p:blipFill>
        <p:spPr bwMode="auto">
          <a:xfrm>
            <a:off x="251520" y="123478"/>
            <a:ext cx="1295374" cy="1512168"/>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reflection blurRad="12700" stA="38000" endPos="28000" dist="5000" dir="5400000" sy="-100000" algn="bl" rotWithShape="0"/>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5"/>
          <p:cNvSpPr>
            <a:spLocks noGrp="1"/>
          </p:cNvSpPr>
          <p:nvPr>
            <p:ph type="title"/>
          </p:nvPr>
        </p:nvSpPr>
        <p:spPr>
          <a:xfrm>
            <a:off x="250825" y="268288"/>
            <a:ext cx="8893175" cy="568325"/>
          </a:xfrm>
        </p:spPr>
        <p:txBody>
          <a:bodyPr/>
          <a:lstStyle/>
          <a:p>
            <a:pPr eaLnBrk="1" hangingPunct="1"/>
            <a:r>
              <a:rPr lang="ru-RU" sz="3200">
                <a:solidFill>
                  <a:schemeClr val="tx1"/>
                </a:solidFill>
              </a:rPr>
              <a:t>Русский язык как инструмент национального спасения</a:t>
            </a:r>
          </a:p>
        </p:txBody>
      </p:sp>
      <p:sp>
        <p:nvSpPr>
          <p:cNvPr id="7" name="Объект 6"/>
          <p:cNvSpPr>
            <a:spLocks noGrp="1"/>
          </p:cNvSpPr>
          <p:nvPr>
            <p:ph idx="1"/>
          </p:nvPr>
        </p:nvSpPr>
        <p:spPr/>
        <p:txBody>
          <a:bodyPr/>
          <a:lstStyle/>
          <a:p>
            <a:pPr marL="0" indent="0" eaLnBrk="1" hangingPunct="1">
              <a:buFont typeface="Arial" charset="0"/>
              <a:buNone/>
              <a:defRPr/>
            </a:pPr>
            <a:r>
              <a:rPr lang="ru-RU" sz="2400" dirty="0"/>
              <a:t>Русский язык в руках великих мастеров и в устах народа –это самый надёжный и чудодейственный инструмент национального спасения. Художественная </a:t>
            </a:r>
            <a:r>
              <a:rPr lang="ru-RU" sz="2400" b="1" i="1" dirty="0" err="1"/>
              <a:t>самотканность</a:t>
            </a:r>
            <a:r>
              <a:rPr lang="ru-RU" sz="2400" dirty="0"/>
              <a:t>, узорность литературного письма, душевная чувствительность, точная </a:t>
            </a:r>
            <a:r>
              <a:rPr lang="ru-RU" sz="2400" dirty="0" err="1"/>
              <a:t>самовыговариваемость</a:t>
            </a:r>
            <a:r>
              <a:rPr lang="ru-RU" sz="2400" dirty="0"/>
              <a:t> в красках и звуках природы, уютное расположение в родном героя – всё это воздействует на читателя, «</a:t>
            </a:r>
            <a:r>
              <a:rPr lang="ru-RU" sz="2400" b="1" i="1" dirty="0"/>
              <a:t>ткёт</a:t>
            </a:r>
            <a:r>
              <a:rPr lang="ru-RU" sz="2400" dirty="0"/>
              <a:t>», в свою очередь, и его органику.</a:t>
            </a:r>
          </a:p>
          <a:p>
            <a:pPr marL="0" indent="0" eaLnBrk="1" hangingPunct="1">
              <a:buFont typeface="Arial" charset="0"/>
              <a:buNone/>
              <a:defRPr/>
            </a:pPr>
            <a:r>
              <a:rPr lang="ru-RU" sz="2400" i="1" dirty="0"/>
              <a:t>(В. Распутин)</a:t>
            </a:r>
            <a:endParaRPr lang="ru-RU" sz="2400" dirty="0"/>
          </a:p>
          <a:p>
            <a:pPr eaLnBrk="1" hangingPunct="1">
              <a:defRPr/>
            </a:pPr>
            <a:endParaRPr lang="ru-RU" dirty="0"/>
          </a:p>
        </p:txBody>
      </p:sp>
      <p:sp>
        <p:nvSpPr>
          <p:cNvPr id="5" name="Номер слайда 4"/>
          <p:cNvSpPr>
            <a:spLocks noGrp="1"/>
          </p:cNvSpPr>
          <p:nvPr>
            <p:ph type="sldNum" sz="quarter" idx="12"/>
          </p:nvPr>
        </p:nvSpPr>
        <p:spPr/>
        <p:txBody>
          <a:bodyPr/>
          <a:lstStyle/>
          <a:p>
            <a:pPr>
              <a:defRPr/>
            </a:pPr>
            <a:fld id="{766C5DD4-2842-44F1-B20C-193CC7F08945}" type="slidenum">
              <a:rPr lang="ru-RU" smtClean="0"/>
              <a:pPr>
                <a:defRPr/>
              </a:pPr>
              <a:t>7</a:t>
            </a:fld>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r>
              <a:rPr lang="ru-RU" sz="3200">
                <a:solidFill>
                  <a:schemeClr val="tx1"/>
                </a:solidFill>
              </a:rPr>
              <a:t>Искусство звучащего слова</a:t>
            </a:r>
          </a:p>
        </p:txBody>
      </p:sp>
      <p:sp>
        <p:nvSpPr>
          <p:cNvPr id="3" name="Объект 2"/>
          <p:cNvSpPr>
            <a:spLocks noGrp="1"/>
          </p:cNvSpPr>
          <p:nvPr>
            <p:ph idx="1"/>
          </p:nvPr>
        </p:nvSpPr>
        <p:spPr>
          <a:xfrm>
            <a:off x="457200" y="842963"/>
            <a:ext cx="8229600" cy="3751262"/>
          </a:xfrm>
        </p:spPr>
        <p:txBody>
          <a:bodyPr/>
          <a:lstStyle/>
          <a:p>
            <a:pPr marL="0" indent="0" eaLnBrk="1" hangingPunct="1">
              <a:buFont typeface="Arial" charset="0"/>
              <a:buNone/>
              <a:defRPr/>
            </a:pPr>
            <a:r>
              <a:rPr lang="ru-RU" sz="1800" dirty="0"/>
              <a:t>Почему так важно  приобщаться к искусству звучащего слова на всех этапах изучения русского языка? Почему так полезно обращение к поэтическим текстам? Прежде всего потому, что это интересно, что это создаёт на уроках особую развивающую среду, когда незаметно происходит «насыщение» памяти, души хорошими образцами  нашей речи, когда общение с текстом становится  событием внутренней жизни… Кроме того, интересно  обратиться к наблюдениям мастеров художественного слова, которые отмечали, что  приобщение к искусству звучащего слова, когда читаются стихи, благотворно влияет на технику речи (а это важно для каждого!) и даже… на состояние здоровья (в процессе чтения поэтических текстов вырабатывается правильное дыхание (есть воспоминания одного из поэтов, который, когда читал стихи, переставал задыхаться, хотя у него была тяжёлая форма астмы).</a:t>
            </a:r>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BDBD2367-E746-4B58-888B-2508C7265351}" type="slidenum">
              <a:rPr lang="ru-RU" smtClean="0"/>
              <a:pPr>
                <a:defRPr/>
              </a:pPr>
              <a:t>8</a:t>
            </a:fld>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r>
              <a:rPr lang="ru-RU" sz="3200">
                <a:solidFill>
                  <a:schemeClr val="tx1"/>
                </a:solidFill>
              </a:rPr>
              <a:t>Искусство звучащего слова</a:t>
            </a:r>
          </a:p>
        </p:txBody>
      </p:sp>
      <p:sp>
        <p:nvSpPr>
          <p:cNvPr id="3" name="Объект 2"/>
          <p:cNvSpPr>
            <a:spLocks noGrp="1"/>
          </p:cNvSpPr>
          <p:nvPr>
            <p:ph idx="1"/>
          </p:nvPr>
        </p:nvSpPr>
        <p:spPr>
          <a:xfrm>
            <a:off x="457200" y="771525"/>
            <a:ext cx="8229600" cy="3384550"/>
          </a:xfrm>
        </p:spPr>
        <p:txBody>
          <a:bodyPr/>
          <a:lstStyle/>
          <a:p>
            <a:pPr marL="0" indent="0" eaLnBrk="1" hangingPunct="1">
              <a:buFont typeface="Arial" charset="0"/>
              <a:buNone/>
              <a:defRPr/>
            </a:pPr>
            <a:r>
              <a:rPr lang="ru-RU" sz="2000" b="1" dirty="0"/>
              <a:t>Мне кажется, что полюбить родной язык и  ощутить его богатство, его красоту можно только через стихи, ощутить полностью, в самой высокой степени этого чувства. В. Яхонтов</a:t>
            </a:r>
          </a:p>
          <a:p>
            <a:pPr marL="0" indent="0" eaLnBrk="1" hangingPunct="1">
              <a:buFont typeface="Arial" charset="0"/>
              <a:buNone/>
              <a:defRPr/>
            </a:pPr>
            <a:r>
              <a:rPr lang="ru-RU" sz="2000" b="1" dirty="0"/>
              <a:t> Многие современники отмечали удивительную музыкальность стихов Пастернака. О. Мандельштам писал: «Стихи Пастернака прочитать — горло прочистить, дыханье укрепить, обновить легкие...»</a:t>
            </a:r>
            <a:endParaRPr lang="ru-RU" sz="2000" dirty="0"/>
          </a:p>
          <a:p>
            <a:pPr marL="0" indent="0" eaLnBrk="1" hangingPunct="1">
              <a:buFont typeface="Arial" charset="0"/>
              <a:buNone/>
              <a:defRPr/>
            </a:pPr>
            <a:r>
              <a:rPr lang="ru-RU" sz="2000" b="1" dirty="0"/>
              <a:t> </a:t>
            </a:r>
            <a:r>
              <a:rPr lang="ru-RU" sz="2000" b="1" dirty="0" err="1"/>
              <a:t>В.Шкловский</a:t>
            </a:r>
            <a:r>
              <a:rPr lang="ru-RU" sz="2000" b="1" dirty="0"/>
              <a:t>  вспоминал, что  Блок читал стихи  так,  как будто они давно написаны или высечены на камне, а он произносит уже прежде известное, но сохраненное:   «Он не возвышал голоса, делал небольшую паузу перед моментом рифмы. Рифма ощущалась как подтверждение дикции».</a:t>
            </a:r>
            <a:endParaRPr lang="ru-RU" sz="2000" dirty="0"/>
          </a:p>
          <a:p>
            <a:pPr eaLnBrk="1" hangingPunct="1">
              <a:defRPr/>
            </a:pPr>
            <a:endParaRPr lang="ru-RU" dirty="0"/>
          </a:p>
        </p:txBody>
      </p:sp>
      <p:sp>
        <p:nvSpPr>
          <p:cNvPr id="4" name="Номер слайда 3"/>
          <p:cNvSpPr>
            <a:spLocks noGrp="1"/>
          </p:cNvSpPr>
          <p:nvPr>
            <p:ph type="sldNum" sz="quarter" idx="12"/>
          </p:nvPr>
        </p:nvSpPr>
        <p:spPr/>
        <p:txBody>
          <a:bodyPr/>
          <a:lstStyle/>
          <a:p>
            <a:pPr>
              <a:defRPr/>
            </a:pPr>
            <a:fld id="{D5DAD331-7D96-4325-B6E2-122CE3220ABA}" type="slidenum">
              <a:rPr lang="ru-RU" smtClean="0"/>
              <a:pPr>
                <a:defRPr/>
              </a:pPr>
              <a:t>9</a:t>
            </a:fld>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4279</Words>
  <Application>Microsoft Office PowerPoint</Application>
  <PresentationFormat>Экран (16:9)</PresentationFormat>
  <Paragraphs>254</Paragraphs>
  <Slides>45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45</vt:i4>
      </vt:variant>
    </vt:vector>
  </HeadingPairs>
  <TitlesOfParts>
    <vt:vector size="52" baseType="lpstr">
      <vt:lpstr>Arial</vt:lpstr>
      <vt:lpstr>Arial Black</vt:lpstr>
      <vt:lpstr>Arial Narrow</vt:lpstr>
      <vt:lpstr>Calibri</vt:lpstr>
      <vt:lpstr>Cambria</vt:lpstr>
      <vt:lpstr>Times New Roman</vt:lpstr>
      <vt:lpstr>Тема Office</vt:lpstr>
      <vt:lpstr>Т.М. Пахнова - кандидат педагогических наук,  профессор кафедры  методики преподавания русского языка Института филологии  МПГУ, член редколлегии журнала «Русский язык в школе»,  автор учебников и учебных пособий </vt:lpstr>
      <vt:lpstr>Презентация PowerPoint</vt:lpstr>
      <vt:lpstr>В пространстве текста</vt:lpstr>
      <vt:lpstr>Художественный текст на уроках русского языка</vt:lpstr>
      <vt:lpstr>Презентация PowerPoint</vt:lpstr>
      <vt:lpstr>Презентация PowerPoint</vt:lpstr>
      <vt:lpstr>Русский язык как инструмент национального спасения</vt:lpstr>
      <vt:lpstr>Искусство звучащего слова</vt:lpstr>
      <vt:lpstr>Искусство звучащего слова</vt:lpstr>
      <vt:lpstr>КРИТЕРИИ ОТБОРА ТЕКСТОВ </vt:lpstr>
      <vt:lpstr>Диалог с текстом как подготовка к комплексной работе</vt:lpstr>
      <vt:lpstr>Презентация PowerPoint</vt:lpstr>
      <vt:lpstr>Презентация PowerPoint</vt:lpstr>
      <vt:lpstr>Достижение предметных, личностных и метапредметных результатов</vt:lpstr>
      <vt:lpstr>Воспитание ученика как талантливого читателя</vt:lpstr>
      <vt:lpstr>Воспитание ученика как талантливого читателя</vt:lpstr>
      <vt:lpstr>Роль материалов для записных книжек</vt:lpstr>
      <vt:lpstr>Направленность комплексной работы с текстом на развитие ученика как личности</vt:lpstr>
      <vt:lpstr>Пространство речевой среды на каждом уроке – это открытая система</vt:lpstr>
      <vt:lpstr>Пространство речевой среды на каждом уроке – это открытая система</vt:lpstr>
      <vt:lpstr>Совершенствование орфографических и пунктуационных навыков на основе работы с текстом</vt:lpstr>
      <vt:lpstr>Ключевые слова в тексте</vt:lpstr>
      <vt:lpstr>Взаимосвязанное овладение всеми видами речевой деятельности</vt:lpstr>
      <vt:lpstr>Диалог с текстом</vt:lpstr>
      <vt:lpstr>Презентация PowerPoint</vt:lpstr>
      <vt:lpstr>Текстоцентрический подход </vt:lpstr>
      <vt:lpstr>Текстоцентрический подход </vt:lpstr>
      <vt:lpstr>Взаимосвязь в изучении слова и текста.  Слово - Солнце языковой системы (логоцентрический подход) </vt:lpstr>
      <vt:lpstr>Презентация PowerPoint</vt:lpstr>
      <vt:lpstr>Подготовка к сочинению и сжатому изложению</vt:lpstr>
      <vt:lpstr>Подготовка к сочинению и сжатому изложению.  Речевые модели.</vt:lpstr>
      <vt:lpstr>Понимание текста - процесс творческий</vt:lpstr>
      <vt:lpstr>Презентация PowerPoint</vt:lpstr>
      <vt:lpstr>Памятки</vt:lpstr>
      <vt:lpstr>Презентация PowerPoint</vt:lpstr>
      <vt:lpstr>Презентация PowerPoint</vt:lpstr>
      <vt:lpstr>Как раскрыть тему сочинения </vt:lpstr>
      <vt:lpstr>Как раскрыть тему сочинения </vt:lpstr>
      <vt:lpstr>Как раскрыть тему сочинения </vt:lpstr>
      <vt:lpstr>Презентация PowerPoint</vt:lpstr>
      <vt:lpstr>Презентация PowerPoint</vt:lpstr>
      <vt:lpstr>Как вести  диалог с текстом</vt:lpstr>
      <vt:lpstr>Как вести  диалог с текстом</vt:lpstr>
      <vt:lpstr>Из опыта работы учителей-практиков</vt:lpstr>
      <vt:lpstr>Из опыта работы учителей-практиков</vt:lpstr>
    </vt:vector>
  </TitlesOfParts>
  <Company>Drofa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zgonnik.m</dc:creator>
  <cp:lastModifiedBy>Анастасия Сапрыкина</cp:lastModifiedBy>
  <cp:revision>96</cp:revision>
  <dcterms:created xsi:type="dcterms:W3CDTF">2016-06-16T15:26:32Z</dcterms:created>
  <dcterms:modified xsi:type="dcterms:W3CDTF">2019-11-24T15:11:13Z</dcterms:modified>
</cp:coreProperties>
</file>